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2"/>
  </p:sldMasterIdLst>
  <p:notesMasterIdLst>
    <p:notesMasterId r:id="rId7"/>
  </p:notesMasterIdLst>
  <p:sldIdLst>
    <p:sldId id="256" r:id="rId3"/>
    <p:sldId id="258" r:id="rId4"/>
    <p:sldId id="260" r:id="rId5"/>
    <p:sldId id="261" r:id="rId6"/>
  </p:sldIdLst>
  <p:sldSz cx="12192000" cy="6858000"/>
  <p:notesSz cx="6858000" cy="9144000"/>
  <p:embeddedFontLst>
    <p:embeddedFont>
      <p:font typeface="Museo Sans 300" panose="02000000000000000000" pitchFamily="2" charset="77"/>
      <p:regular r:id="rId8"/>
      <p:italic r:id="rId9"/>
    </p:embeddedFont>
    <p:embeddedFont>
      <p:font typeface="Museo Sans 700" panose="02000000000000000000" pitchFamily="2" charset="77"/>
      <p:regular r:id="rId10"/>
      <p:bold r:id="rId11"/>
      <p:italic r:id="rId12"/>
      <p:boldItalic r:id="rId13"/>
    </p:embeddedFont>
    <p:embeddedFont>
      <p:font typeface="Museo Sans 900" panose="02000000000000000000" pitchFamily="2" charset="77"/>
      <p:bold r:id="rId14"/>
      <p:italic r:id="rId15"/>
      <p:boldItalic r:id="rId16"/>
    </p:embeddedFont>
  </p:embeddedFont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niela Watzke" initials="DW" lastIdx="1" clrIdx="0">
    <p:extLst>
      <p:ext uri="{19B8F6BF-5375-455C-9EA6-DF929625EA0E}">
        <p15:presenceInfo xmlns:p15="http://schemas.microsoft.com/office/powerpoint/2012/main" userId="Daniela Watzk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EDFC"/>
    <a:srgbClr val="0075BE"/>
    <a:srgbClr val="EC67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58"/>
    <p:restoredTop sz="88571"/>
  </p:normalViewPr>
  <p:slideViewPr>
    <p:cSldViewPr snapToGrid="0">
      <p:cViewPr varScale="1">
        <p:scale>
          <a:sx n="113" d="100"/>
          <a:sy n="113" d="100"/>
        </p:scale>
        <p:origin x="52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60712-535C-AE4A-A6C7-AE393F66D1D9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D5DC04-3A3D-3749-87D6-D519EE0E1DB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6532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D5DC04-3A3D-3749-87D6-D519EE0E1DB5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97410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7D1E7-1B80-DC1D-AB12-8C7B9F8E2C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E2E77412-AB68-DAD9-59D2-69473B045E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6D3C295-F9F1-0044-08AA-E3F6A86159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574BCEA-E54D-ECEE-A48C-D00225C118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D5DC04-3A3D-3749-87D6-D519EE0E1DB5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30182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21091E-1FD0-A6C9-E102-685823BB6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64302940-8312-9763-32F1-36C54C4E69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380F238F-28F2-282D-D937-0C5DB3E940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79BA42D-1A6D-7B6D-BC72-090E9B44C2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D5DC04-3A3D-3749-87D6-D519EE0E1DB5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27579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1C558-70DD-F307-491E-A7431D3400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B0D2BF2-638C-5299-4F07-8F6E719D38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A571826-2C64-E8DC-B96E-8A76A7664E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7192AEA-8B7A-44DB-737F-2D2380B6B2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D5DC04-3A3D-3749-87D6-D519EE0E1DB5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93321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487596-DC0C-075B-5D5C-0F2DF57D5A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6835D56-0490-875B-1716-9F02E38600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B9D38E6-756E-2ACA-E382-A87CB6B85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0BA228B-0B37-6129-769D-89B56C3F6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6BAF395-B643-9A4D-A9E0-2A7DE3BCA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1466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5B9AA8-5412-4C0D-A9E0-349F93075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D87EBAD-037D-27A0-660A-65B968C3A5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D1ACD38-C3F2-64D7-B2A1-1B34E1489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77C8982-BA5F-D3D4-8AB0-8F9830638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7C180AD-8E57-E61E-D2A1-C4630661E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084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0A44CD-48AB-220E-3DFE-A82ADC16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18EC3F-13DF-3AE7-E43E-3DC163AD2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0906011-349E-833B-271B-A3EFD8148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379542-C541-A0F2-6A90-5776C5EDC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26B74E9-3F3F-2776-D14C-4B54BDAD5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0802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3FC9FC-B8D5-2EDB-372E-B9E9AAC59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D342D1C-DEEF-98D4-8321-EA56B6C245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68C10DA-434C-539F-C64E-82F78BF44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57EF4A4-B382-379A-80CA-EB65A670A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9EA7E6F-F9B2-7AF4-1617-C59EAA7C7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6C95EE2-2BE2-74BF-2A52-E61FA52F1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9425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B1493D-9350-EABE-FEA2-F5AAC3746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CE90C9C-E237-09C3-64FD-9921CC1A4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91C4CB9-1A08-E075-725C-B8DC16BFE8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80ACA26-F52A-791C-7373-AE979BF9F9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0FF5F30-0CA1-5A23-2B43-43B5381444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7BD8F87-3EA1-DE34-639D-67D9DE625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4790A3E-2005-10BF-E46C-DB7797B4B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6A441EF8-9F4D-7960-D183-6EC84C15E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9222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82D526-5FF9-38FD-1A2E-03CC22592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EFF65FA-F653-6153-FF2E-12E146B0F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6DE6C5A-5D99-5B91-D33A-7984F0685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1FB1D83-FEC3-1714-DB95-A107A1104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2612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B0B1858-4424-0DD0-B9F7-47BF41EFC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B903901-F0C4-93BE-05B4-905934C22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CA6B5A8-D8A0-69B7-5571-04893E609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3370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C3A576-A2C1-62E1-2BAF-5DE21EBE9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3EE1347-B97E-2DB5-E833-E03D27ED2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6B40F5E-310B-A50F-CC53-C8CBF242A4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855148D-703E-B677-71F4-E5402BDCE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F5FD5E7-009B-4848-C6BB-5D8D8A4AB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833C9F9-6DFB-7F02-B09B-CE832CA84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7407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663BBA-5DA5-A546-26B7-7BD0D8D5A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75186EC-9A86-50B9-5B96-3FE05384D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1C16E31-BF5F-0926-982F-EDBFBB02E6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9D3A74B-106C-DF67-1C63-294B4E923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7C1EE4-453B-FA93-EA68-A0852BC10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90DC9BD-EC61-4037-96BA-1D16C7AC4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5668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EE1984-9475-20F7-3185-5527631DA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8C35DCB-7A23-FD23-790A-A78D8524B5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94FBE59-4CC2-9B22-85F6-19C012549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DCA214F-89EF-3BDC-D298-AC50F4B78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6DE7B6-ADAC-91AC-533C-398D00D44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2431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6C9F58F3-356B-85C2-DD4D-8AB16244D2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1C1C77F-2F00-7E4B-ADD0-A1C85585B0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61E0B2-1092-55CE-F3CA-4BAF51173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D4059AF-15A3-9841-3BF8-9FB26B663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5E8B4F1-2DEF-70B7-E5D2-256AED663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6123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29A7DA2-3BC6-A2A5-557D-7B95B43A1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9933472-8D05-2DF9-7F7D-870AFFF08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B1ECFA-AE51-3DB9-5469-70170D976A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B05451-D7BF-2A47-B67F-0A8C384F0EF8}" type="datetimeFigureOut">
              <a:rPr lang="de-DE" smtClean="0"/>
              <a:t>03.06.26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1A38971-4F13-3598-672B-D337FBA330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83A4CB7-88B9-8955-61EE-5BFA34D368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4765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13" Type="http://schemas.openxmlformats.org/officeDocument/2006/relationships/image" Target="../media/image3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svg"/><Relationship Id="rId11" Type="http://schemas.openxmlformats.org/officeDocument/2006/relationships/image" Target="../media/image1.jp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.jpg"/><Relationship Id="rId7" Type="http://schemas.openxmlformats.org/officeDocument/2006/relationships/image" Target="../media/image2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Abgerundetes Rechteck 65">
            <a:extLst>
              <a:ext uri="{FF2B5EF4-FFF2-40B4-BE49-F238E27FC236}">
                <a16:creationId xmlns:a16="http://schemas.microsoft.com/office/drawing/2014/main" id="{61441356-1D0D-E273-A74B-69D73509658B}"/>
              </a:ext>
            </a:extLst>
          </p:cNvPr>
          <p:cNvSpPr/>
          <p:nvPr/>
        </p:nvSpPr>
        <p:spPr>
          <a:xfrm>
            <a:off x="395127" y="933456"/>
            <a:ext cx="2669747" cy="362814"/>
          </a:xfrm>
          <a:prstGeom prst="roundRect">
            <a:avLst>
              <a:gd name="adj" fmla="val 50000"/>
            </a:avLst>
          </a:prstGeom>
          <a:solidFill>
            <a:srgbClr val="0075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BE77BD-34AE-4377-2FE7-06922779050B}"/>
              </a:ext>
            </a:extLst>
          </p:cNvPr>
          <p:cNvSpPr txBox="1"/>
          <p:nvPr/>
        </p:nvSpPr>
        <p:spPr>
          <a:xfrm>
            <a:off x="334696" y="306018"/>
            <a:ext cx="11962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0075BE"/>
                </a:solidFill>
                <a:effectLst/>
                <a:latin typeface="Museo Sans 900" panose="02000000000000000000" pitchFamily="2" charset="77"/>
              </a:rPr>
              <a:t>Ja oder Nein zur Organspende? Ihre Entscheidung zählt!</a:t>
            </a:r>
            <a:endParaRPr lang="de-DE" sz="3200" dirty="0">
              <a:solidFill>
                <a:srgbClr val="0075BE"/>
              </a:solidFill>
              <a:latin typeface="Museo Sans 900" panose="02000000000000000000" pitchFamily="2" charset="77"/>
            </a:endParaRPr>
          </a:p>
        </p:txBody>
      </p:sp>
      <p:sp>
        <p:nvSpPr>
          <p:cNvPr id="10" name="Abgerundetes Rechteck 9">
            <a:extLst>
              <a:ext uri="{FF2B5EF4-FFF2-40B4-BE49-F238E27FC236}">
                <a16:creationId xmlns:a16="http://schemas.microsoft.com/office/drawing/2014/main" id="{669D2E22-4FC6-F15D-996A-C5A0F0F7C678}"/>
              </a:ext>
            </a:extLst>
          </p:cNvPr>
          <p:cNvSpPr/>
          <p:nvPr/>
        </p:nvSpPr>
        <p:spPr>
          <a:xfrm>
            <a:off x="371548" y="2048512"/>
            <a:ext cx="3848418" cy="3799129"/>
          </a:xfrm>
          <a:prstGeom prst="roundRect">
            <a:avLst>
              <a:gd name="adj" fmla="val 2704"/>
            </a:avLst>
          </a:prstGeom>
          <a:solidFill>
            <a:srgbClr val="D4EDF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51F47C6D-07C9-9AB6-98B9-F5FDAA89EF41}"/>
              </a:ext>
            </a:extLst>
          </p:cNvPr>
          <p:cNvSpPr txBox="1"/>
          <p:nvPr/>
        </p:nvSpPr>
        <p:spPr>
          <a:xfrm>
            <a:off x="511220" y="2417051"/>
            <a:ext cx="3774932" cy="21141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dirty="0">
                <a:effectLst/>
                <a:latin typeface="Museo Sans 900" panose="02000000000000000000" pitchFamily="2" charset="77"/>
              </a:rPr>
              <a:t>Organspende-Register</a:t>
            </a:r>
            <a:endParaRPr lang="de-DE" dirty="0">
              <a:latin typeface="Museo Sans 900" panose="02000000000000000000" pitchFamily="2" charset="77"/>
            </a:endParaRPr>
          </a:p>
          <a:p>
            <a:pPr marL="285750" indent="-285750">
              <a:lnSpc>
                <a:spcPts val="2200"/>
              </a:lnSpc>
              <a:buFont typeface="Arial" panose="020B0604020202020204" pitchFamily="34" charset="0"/>
              <a:buChar char="•"/>
            </a:pPr>
            <a:r>
              <a:rPr lang="de-DE" sz="1600" dirty="0">
                <a:latin typeface="Museo Sans 300" panose="02000000000000000000" pitchFamily="2" charset="77"/>
              </a:rPr>
              <a:t>Zentrales, elektronisches Register, in dem Sie Ihre Entscheidung dokumentieren können</a:t>
            </a:r>
          </a:p>
          <a:p>
            <a:pPr marL="285750" indent="-285750">
              <a:lnSpc>
                <a:spcPts val="2200"/>
              </a:lnSpc>
              <a:buFont typeface="Arial" panose="020B0604020202020204" pitchFamily="34" charset="0"/>
              <a:buChar char="•"/>
            </a:pPr>
            <a:r>
              <a:rPr lang="de-DE" sz="1600" dirty="0">
                <a:latin typeface="Museo Sans 300" panose="02000000000000000000" pitchFamily="2" charset="77"/>
              </a:rPr>
              <a:t>Der Zugang zum Register ist über </a:t>
            </a:r>
            <a:r>
              <a:rPr lang="de-DE" sz="1600" b="1" dirty="0" err="1">
                <a:effectLst/>
                <a:latin typeface="Museo Sans 700" panose="02000000000000000000" pitchFamily="2" charset="77"/>
              </a:rPr>
              <a:t>organspende-register.de</a:t>
            </a:r>
            <a:r>
              <a:rPr lang="de-DE" sz="1600" b="1" dirty="0">
                <a:effectLst/>
                <a:latin typeface="Museo Sans 700" panose="02000000000000000000" pitchFamily="2" charset="77"/>
              </a:rPr>
              <a:t> </a:t>
            </a:r>
            <a:r>
              <a:rPr lang="de-DE" sz="1600" dirty="0">
                <a:latin typeface="Museo Sans 300" panose="02000000000000000000" pitchFamily="2" charset="77"/>
              </a:rPr>
              <a:t>oder die </a:t>
            </a:r>
            <a:r>
              <a:rPr lang="de-DE" sz="1600" b="1" dirty="0">
                <a:effectLst/>
                <a:latin typeface="Museo Sans 700" panose="02000000000000000000" pitchFamily="2" charset="77"/>
              </a:rPr>
              <a:t>App Ihrer Krankenkasse</a:t>
            </a:r>
            <a:r>
              <a:rPr lang="de-DE" sz="1600" dirty="0">
                <a:latin typeface="Museo Sans 300" panose="02000000000000000000" pitchFamily="2" charset="77"/>
              </a:rPr>
              <a:t> möglich</a:t>
            </a:r>
          </a:p>
        </p:txBody>
      </p:sp>
      <p:pic>
        <p:nvPicPr>
          <p:cNvPr id="38" name="Grafik 37" descr="Ein Bild, das Text, Schrift, Logo, Grafiken enthält.&#10;&#10;KI-generierte Inhalte können fehlerhaft sein.">
            <a:extLst>
              <a:ext uri="{FF2B5EF4-FFF2-40B4-BE49-F238E27FC236}">
                <a16:creationId xmlns:a16="http://schemas.microsoft.com/office/drawing/2014/main" id="{C8F77B29-3C66-AF1E-2EA2-B99B2969482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1948" t="12946" b="14824"/>
          <a:stretch>
            <a:fillRect/>
          </a:stretch>
        </p:blipFill>
        <p:spPr>
          <a:xfrm>
            <a:off x="10760514" y="6080098"/>
            <a:ext cx="1173083" cy="674855"/>
          </a:xfrm>
          <a:prstGeom prst="rect">
            <a:avLst/>
          </a:prstGeom>
        </p:spPr>
      </p:pic>
      <p:pic>
        <p:nvPicPr>
          <p:cNvPr id="39" name="Grafik 38" descr="Ein Bild, das Grafiken, Grafikdesign, Farbigkeit, Screenshot enthält.&#10;&#10;KI-generierte Inhalte können fehlerhaft sein.">
            <a:extLst>
              <a:ext uri="{FF2B5EF4-FFF2-40B4-BE49-F238E27FC236}">
                <a16:creationId xmlns:a16="http://schemas.microsoft.com/office/drawing/2014/main" id="{DA632D9F-B669-01A1-788E-3123315B69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403" y="6019618"/>
            <a:ext cx="1692697" cy="795814"/>
          </a:xfrm>
          <a:prstGeom prst="rect">
            <a:avLst/>
          </a:prstGeom>
        </p:spPr>
      </p:pic>
      <p:pic>
        <p:nvPicPr>
          <p:cNvPr id="40" name="Grafik 39" descr="Ein Bild, das Schrift, Text, Screenshot, Grafiken enthält.&#10;&#10;KI-generierte Inhalte können fehlerhaft sein.">
            <a:extLst>
              <a:ext uri="{FF2B5EF4-FFF2-40B4-BE49-F238E27FC236}">
                <a16:creationId xmlns:a16="http://schemas.microsoft.com/office/drawing/2014/main" id="{C4C41A50-C68A-B3F8-C5B4-3DFAA7B64E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5669" y="6282161"/>
            <a:ext cx="1440661" cy="270729"/>
          </a:xfrm>
          <a:prstGeom prst="rect">
            <a:avLst/>
          </a:prstGeom>
        </p:spPr>
      </p:pic>
      <p:sp>
        <p:nvSpPr>
          <p:cNvPr id="46" name="Abgerundetes Rechteck 45">
            <a:extLst>
              <a:ext uri="{FF2B5EF4-FFF2-40B4-BE49-F238E27FC236}">
                <a16:creationId xmlns:a16="http://schemas.microsoft.com/office/drawing/2014/main" id="{86929191-2B6F-874F-DDC3-E603FB320FEA}"/>
              </a:ext>
            </a:extLst>
          </p:cNvPr>
          <p:cNvSpPr/>
          <p:nvPr/>
        </p:nvSpPr>
        <p:spPr>
          <a:xfrm>
            <a:off x="4370666" y="2048512"/>
            <a:ext cx="3485331" cy="3799129"/>
          </a:xfrm>
          <a:prstGeom prst="roundRect">
            <a:avLst>
              <a:gd name="adj" fmla="val 2704"/>
            </a:avLst>
          </a:prstGeom>
          <a:solidFill>
            <a:srgbClr val="D4EDF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F7B88CF7-FE45-9CA1-176C-2C1ADA25362F}"/>
              </a:ext>
            </a:extLst>
          </p:cNvPr>
          <p:cNvSpPr txBox="1"/>
          <p:nvPr/>
        </p:nvSpPr>
        <p:spPr>
          <a:xfrm>
            <a:off x="4458608" y="2464285"/>
            <a:ext cx="3292479" cy="1832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dirty="0">
                <a:effectLst/>
                <a:latin typeface="Museo Sans 900" panose="02000000000000000000" pitchFamily="2" charset="77"/>
              </a:rPr>
              <a:t>Organspendeausweis</a:t>
            </a:r>
            <a:endParaRPr lang="de-DE" dirty="0">
              <a:latin typeface="Museo Sans 900" panose="02000000000000000000" pitchFamily="2" charset="77"/>
            </a:endParaRPr>
          </a:p>
          <a:p>
            <a:pPr marL="285750" indent="-285750">
              <a:lnSpc>
                <a:spcPts val="2200"/>
              </a:lnSpc>
              <a:buFont typeface="Arial" panose="020B0604020202020204" pitchFamily="34" charset="0"/>
              <a:buChar char="•"/>
            </a:pPr>
            <a:r>
              <a:rPr lang="de-DE" sz="1600" dirty="0">
                <a:latin typeface="Museo Sans 300" panose="02000000000000000000" pitchFamily="2" charset="77"/>
              </a:rPr>
              <a:t>Einfache Dokumentations-möglichkeit, um</a:t>
            </a:r>
            <a:r>
              <a:rPr lang="de-DE" sz="1600" dirty="0">
                <a:solidFill>
                  <a:srgbClr val="FF0000"/>
                </a:solidFill>
                <a:latin typeface="Museo Sans 300" panose="02000000000000000000" pitchFamily="2" charset="77"/>
              </a:rPr>
              <a:t> </a:t>
            </a:r>
            <a:r>
              <a:rPr lang="de-DE" sz="1600" dirty="0">
                <a:latin typeface="Museo Sans 300" panose="02000000000000000000" pitchFamily="2" charset="77"/>
              </a:rPr>
              <a:t>Ihre Entscheidung schriftlich festzuhalten und immer bei sich zu tragen</a:t>
            </a:r>
          </a:p>
        </p:txBody>
      </p:sp>
      <p:sp>
        <p:nvSpPr>
          <p:cNvPr id="49" name="Abgerundetes Rechteck 48">
            <a:extLst>
              <a:ext uri="{FF2B5EF4-FFF2-40B4-BE49-F238E27FC236}">
                <a16:creationId xmlns:a16="http://schemas.microsoft.com/office/drawing/2014/main" id="{FB474161-8DD1-6FAE-574B-71CBB91C736E}"/>
              </a:ext>
            </a:extLst>
          </p:cNvPr>
          <p:cNvSpPr/>
          <p:nvPr/>
        </p:nvSpPr>
        <p:spPr>
          <a:xfrm>
            <a:off x="8006697" y="2048512"/>
            <a:ext cx="3485331" cy="3796027"/>
          </a:xfrm>
          <a:prstGeom prst="roundRect">
            <a:avLst>
              <a:gd name="adj" fmla="val 2704"/>
            </a:avLst>
          </a:prstGeom>
          <a:solidFill>
            <a:srgbClr val="D4EDF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38F7BD45-30A4-B2CE-23E1-4AD303516692}"/>
              </a:ext>
            </a:extLst>
          </p:cNvPr>
          <p:cNvSpPr txBox="1"/>
          <p:nvPr/>
        </p:nvSpPr>
        <p:spPr>
          <a:xfrm>
            <a:off x="8204060" y="2466820"/>
            <a:ext cx="3287968" cy="267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dirty="0">
                <a:latin typeface="Museo Sans 900" panose="02000000000000000000" pitchFamily="2" charset="77"/>
              </a:rPr>
              <a:t>Patientenverfügung</a:t>
            </a:r>
          </a:p>
          <a:p>
            <a:pPr marL="285750" indent="-285750">
              <a:lnSpc>
                <a:spcPts val="2200"/>
              </a:lnSpc>
              <a:buFont typeface="Arial" panose="020B0604020202020204" pitchFamily="34" charset="0"/>
              <a:buChar char="•"/>
            </a:pPr>
            <a:r>
              <a:rPr lang="de-DE" sz="1600" dirty="0">
                <a:latin typeface="Museo Sans 300" panose="02000000000000000000" pitchFamily="2" charset="77"/>
              </a:rPr>
              <a:t>Festlegen, ob und wie ärztliche Behandlungen stattfinden, wenn Ihre Entscheidungsfähigkeit nicht mehr gegeben ist – dazu zählt auch die Entscheidung für oder gegen Ihre Organspende</a:t>
            </a:r>
          </a:p>
        </p:txBody>
      </p:sp>
      <p:pic>
        <p:nvPicPr>
          <p:cNvPr id="52" name="Grafik 51" descr="Ein Bild, das Screenshot, Grafiken, Design, Pixel enthält.&#10;&#10;KI-generierte Inhalte können fehlerhaft sein.">
            <a:extLst>
              <a:ext uri="{FF2B5EF4-FFF2-40B4-BE49-F238E27FC236}">
                <a16:creationId xmlns:a16="http://schemas.microsoft.com/office/drawing/2014/main" id="{F1A86D2E-AFD3-5788-1E55-098C22F553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7811" y="4588940"/>
            <a:ext cx="1130636" cy="1130636"/>
          </a:xfrm>
          <a:prstGeom prst="rect">
            <a:avLst/>
          </a:prstGeom>
        </p:spPr>
      </p:pic>
      <p:sp>
        <p:nvSpPr>
          <p:cNvPr id="55" name="Textfeld 54">
            <a:extLst>
              <a:ext uri="{FF2B5EF4-FFF2-40B4-BE49-F238E27FC236}">
                <a16:creationId xmlns:a16="http://schemas.microsoft.com/office/drawing/2014/main" id="{709D2B86-94EB-9824-0CE3-2E78639D3FAC}"/>
              </a:ext>
            </a:extLst>
          </p:cNvPr>
          <p:cNvSpPr txBox="1"/>
          <p:nvPr/>
        </p:nvSpPr>
        <p:spPr>
          <a:xfrm>
            <a:off x="5385834" y="1419772"/>
            <a:ext cx="2919267" cy="412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dirty="0">
                <a:solidFill>
                  <a:srgbClr val="0075BE"/>
                </a:solidFill>
                <a:latin typeface="Museo Sans 900" panose="02000000000000000000" pitchFamily="2" charset="77"/>
              </a:rPr>
              <a:t>Analoge Dokumentation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050C6084-7567-91F8-0634-8626D73B1864}"/>
              </a:ext>
            </a:extLst>
          </p:cNvPr>
          <p:cNvSpPr txBox="1"/>
          <p:nvPr/>
        </p:nvSpPr>
        <p:spPr>
          <a:xfrm>
            <a:off x="1581235" y="1417947"/>
            <a:ext cx="3068473" cy="412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dirty="0">
                <a:solidFill>
                  <a:srgbClr val="0075BE"/>
                </a:solidFill>
                <a:latin typeface="Museo Sans 900" panose="02000000000000000000" pitchFamily="2" charset="77"/>
              </a:rPr>
              <a:t>Digitale Dokumentation</a:t>
            </a:r>
          </a:p>
        </p:txBody>
      </p:sp>
      <p:sp>
        <p:nvSpPr>
          <p:cNvPr id="64" name="Textfeld 63">
            <a:extLst>
              <a:ext uri="{FF2B5EF4-FFF2-40B4-BE49-F238E27FC236}">
                <a16:creationId xmlns:a16="http://schemas.microsoft.com/office/drawing/2014/main" id="{A1067851-DF74-4A16-4A3C-07453C5414EC}"/>
              </a:ext>
            </a:extLst>
          </p:cNvPr>
          <p:cNvSpPr txBox="1"/>
          <p:nvPr/>
        </p:nvSpPr>
        <p:spPr>
          <a:xfrm>
            <a:off x="434423" y="885314"/>
            <a:ext cx="3697413" cy="41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dirty="0">
                <a:solidFill>
                  <a:schemeClr val="bg1"/>
                </a:solidFill>
                <a:latin typeface="Museo Sans 900" panose="02000000000000000000" pitchFamily="2" charset="77"/>
              </a:rPr>
              <a:t>Jetzt dokumentieren:</a:t>
            </a:r>
          </a:p>
        </p:txBody>
      </p:sp>
      <p:cxnSp>
        <p:nvCxnSpPr>
          <p:cNvPr id="70" name="Gewinkelte Verbindung 69">
            <a:extLst>
              <a:ext uri="{FF2B5EF4-FFF2-40B4-BE49-F238E27FC236}">
                <a16:creationId xmlns:a16="http://schemas.microsoft.com/office/drawing/2014/main" id="{E7A30C38-CC45-DEF9-0D2E-5ACD33C56C3F}"/>
              </a:ext>
            </a:extLst>
          </p:cNvPr>
          <p:cNvCxnSpPr>
            <a:cxnSpLocks/>
            <a:stCxn id="59" idx="0"/>
            <a:endCxn id="57" idx="1"/>
          </p:cNvCxnSpPr>
          <p:nvPr/>
        </p:nvCxnSpPr>
        <p:spPr>
          <a:xfrm rot="5400000" flipH="1" flipV="1">
            <a:off x="1061285" y="1426614"/>
            <a:ext cx="322599" cy="717302"/>
          </a:xfrm>
          <a:prstGeom prst="bentConnector2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4E839F57-612A-E79F-F388-5E2FA5E8B4DB}"/>
              </a:ext>
            </a:extLst>
          </p:cNvPr>
          <p:cNvSpPr/>
          <p:nvPr/>
        </p:nvSpPr>
        <p:spPr>
          <a:xfrm>
            <a:off x="522552" y="1746988"/>
            <a:ext cx="682761" cy="682761"/>
          </a:xfrm>
          <a:prstGeom prst="ellipse">
            <a:avLst/>
          </a:prstGeom>
          <a:solidFill>
            <a:srgbClr val="EC671A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9" name="Grafik 58">
            <a:extLst>
              <a:ext uri="{FF2B5EF4-FFF2-40B4-BE49-F238E27FC236}">
                <a16:creationId xmlns:a16="http://schemas.microsoft.com/office/drawing/2014/main" id="{C54C18FB-F2B5-8192-CF67-4740AEE75A1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3252" y="1946564"/>
            <a:ext cx="381361" cy="283296"/>
          </a:xfrm>
          <a:prstGeom prst="rect">
            <a:avLst/>
          </a:prstGeom>
        </p:spPr>
      </p:pic>
      <p:cxnSp>
        <p:nvCxnSpPr>
          <p:cNvPr id="75" name="Gewinkelte Verbindung 74">
            <a:extLst>
              <a:ext uri="{FF2B5EF4-FFF2-40B4-BE49-F238E27FC236}">
                <a16:creationId xmlns:a16="http://schemas.microsoft.com/office/drawing/2014/main" id="{9093FDC2-8A01-DCE8-DD08-B4AC26A6B75F}"/>
              </a:ext>
            </a:extLst>
          </p:cNvPr>
          <p:cNvCxnSpPr>
            <a:cxnSpLocks/>
            <a:stCxn id="61" idx="0"/>
            <a:endCxn id="55" idx="1"/>
          </p:cNvCxnSpPr>
          <p:nvPr/>
        </p:nvCxnSpPr>
        <p:spPr>
          <a:xfrm rot="5400000" flipH="1" flipV="1">
            <a:off x="5069048" y="1619261"/>
            <a:ext cx="310256" cy="323315"/>
          </a:xfrm>
          <a:prstGeom prst="bentConnector2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Oval 47">
            <a:extLst>
              <a:ext uri="{FF2B5EF4-FFF2-40B4-BE49-F238E27FC236}">
                <a16:creationId xmlns:a16="http://schemas.microsoft.com/office/drawing/2014/main" id="{989F38B9-36B3-CE69-FB79-A9FD5A3349F2}"/>
              </a:ext>
            </a:extLst>
          </p:cNvPr>
          <p:cNvSpPr/>
          <p:nvPr/>
        </p:nvSpPr>
        <p:spPr>
          <a:xfrm>
            <a:off x="4718728" y="1740499"/>
            <a:ext cx="682761" cy="682761"/>
          </a:xfrm>
          <a:prstGeom prst="ellipse">
            <a:avLst/>
          </a:prstGeom>
          <a:solidFill>
            <a:srgbClr val="EC671A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61" name="Grafik 60">
            <a:extLst>
              <a:ext uri="{FF2B5EF4-FFF2-40B4-BE49-F238E27FC236}">
                <a16:creationId xmlns:a16="http://schemas.microsoft.com/office/drawing/2014/main" id="{09FF5B9E-723D-58C4-DC86-555011429B8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844426" y="1936046"/>
            <a:ext cx="436186" cy="280479"/>
          </a:xfrm>
          <a:prstGeom prst="rect">
            <a:avLst/>
          </a:prstGeom>
        </p:spPr>
      </p:pic>
      <p:cxnSp>
        <p:nvCxnSpPr>
          <p:cNvPr id="80" name="Gewinkelte Verbindung 79">
            <a:extLst>
              <a:ext uri="{FF2B5EF4-FFF2-40B4-BE49-F238E27FC236}">
                <a16:creationId xmlns:a16="http://schemas.microsoft.com/office/drawing/2014/main" id="{A65F0049-2CD1-880F-7E3E-85F03296842F}"/>
              </a:ext>
            </a:extLst>
          </p:cNvPr>
          <p:cNvCxnSpPr>
            <a:cxnSpLocks/>
            <a:stCxn id="55" idx="3"/>
            <a:endCxn id="63" idx="0"/>
          </p:cNvCxnSpPr>
          <p:nvPr/>
        </p:nvCxnSpPr>
        <p:spPr>
          <a:xfrm>
            <a:off x="8305101" y="1625790"/>
            <a:ext cx="391038" cy="290547"/>
          </a:xfrm>
          <a:prstGeom prst="bentConnector2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>
            <a:extLst>
              <a:ext uri="{FF2B5EF4-FFF2-40B4-BE49-F238E27FC236}">
                <a16:creationId xmlns:a16="http://schemas.microsoft.com/office/drawing/2014/main" id="{3C8D128B-2FBD-D9E7-28C0-93EA5B6CBAAE}"/>
              </a:ext>
            </a:extLst>
          </p:cNvPr>
          <p:cNvSpPr/>
          <p:nvPr/>
        </p:nvSpPr>
        <p:spPr>
          <a:xfrm>
            <a:off x="8354759" y="1740498"/>
            <a:ext cx="682761" cy="682761"/>
          </a:xfrm>
          <a:prstGeom prst="ellipse">
            <a:avLst/>
          </a:prstGeom>
          <a:solidFill>
            <a:srgbClr val="EC671A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63" name="Grafik 62">
            <a:extLst>
              <a:ext uri="{FF2B5EF4-FFF2-40B4-BE49-F238E27FC236}">
                <a16:creationId xmlns:a16="http://schemas.microsoft.com/office/drawing/2014/main" id="{0D9FF789-E6D9-9D99-5CC8-7A268BA7D5E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549475" y="1916337"/>
            <a:ext cx="293327" cy="337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301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A8B380-6D1A-6BBB-9F6B-4B6A83DE70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fik 14" descr="Ein Bild, das Schrift, Text, Logo, Grafiken enthält.&#10;&#10;KI-generierte Inhalte können fehlerhaft sein.">
            <a:extLst>
              <a:ext uri="{FF2B5EF4-FFF2-40B4-BE49-F238E27FC236}">
                <a16:creationId xmlns:a16="http://schemas.microsoft.com/office/drawing/2014/main" id="{4B2BED47-2240-EF38-176B-A559B66873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927" y="1989263"/>
            <a:ext cx="2902717" cy="1317515"/>
          </a:xfrm>
          <a:prstGeom prst="rect">
            <a:avLst/>
          </a:prstGeom>
        </p:spPr>
      </p:pic>
      <p:sp>
        <p:nvSpPr>
          <p:cNvPr id="8" name="Abgerundetes Rechteck 7">
            <a:extLst>
              <a:ext uri="{FF2B5EF4-FFF2-40B4-BE49-F238E27FC236}">
                <a16:creationId xmlns:a16="http://schemas.microsoft.com/office/drawing/2014/main" id="{798A8DD0-AFA0-D35B-C59E-F1072F7706FC}"/>
              </a:ext>
            </a:extLst>
          </p:cNvPr>
          <p:cNvSpPr/>
          <p:nvPr/>
        </p:nvSpPr>
        <p:spPr>
          <a:xfrm>
            <a:off x="676080" y="1541199"/>
            <a:ext cx="6334320" cy="2080212"/>
          </a:xfrm>
          <a:prstGeom prst="roundRect">
            <a:avLst>
              <a:gd name="adj" fmla="val 3768"/>
            </a:avLst>
          </a:prstGeom>
          <a:noFill/>
          <a:ln>
            <a:solidFill>
              <a:srgbClr val="D4ED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7" name="Grafik 6" descr="Ein Bild, das Kleidung, Cartoon, Person enthält.&#10;&#10;KI-generierte Inhalte können fehlerhaft sein.">
            <a:extLst>
              <a:ext uri="{FF2B5EF4-FFF2-40B4-BE49-F238E27FC236}">
                <a16:creationId xmlns:a16="http://schemas.microsoft.com/office/drawing/2014/main" id="{F4DEB2B9-35DB-7205-43A7-6D1BA55664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1923" y="1026973"/>
            <a:ext cx="2140111" cy="3022776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74256F0B-3648-A344-DFEA-96CE3D9354CE}"/>
              </a:ext>
            </a:extLst>
          </p:cNvPr>
          <p:cNvSpPr txBox="1"/>
          <p:nvPr/>
        </p:nvSpPr>
        <p:spPr>
          <a:xfrm>
            <a:off x="334696" y="306018"/>
            <a:ext cx="9492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0075BE"/>
                </a:solidFill>
                <a:effectLst/>
                <a:latin typeface="Museo Sans 900" panose="02000000000000000000" pitchFamily="2" charset="77"/>
              </a:rPr>
              <a:t>Noch Fragen? Hier erhalten Sie Antworten!</a:t>
            </a:r>
            <a:endParaRPr lang="de-DE" sz="3200" dirty="0">
              <a:solidFill>
                <a:srgbClr val="0075BE"/>
              </a:solidFill>
              <a:latin typeface="Museo Sans 900" panose="02000000000000000000" pitchFamily="2" charset="77"/>
            </a:endParaRPr>
          </a:p>
        </p:txBody>
      </p:sp>
      <p:sp>
        <p:nvSpPr>
          <p:cNvPr id="10" name="Abgerundetes Rechteck 9">
            <a:extLst>
              <a:ext uri="{FF2B5EF4-FFF2-40B4-BE49-F238E27FC236}">
                <a16:creationId xmlns:a16="http://schemas.microsoft.com/office/drawing/2014/main" id="{6CA9FF90-B426-1620-F804-8CC5DE799A68}"/>
              </a:ext>
            </a:extLst>
          </p:cNvPr>
          <p:cNvSpPr/>
          <p:nvPr/>
        </p:nvSpPr>
        <p:spPr>
          <a:xfrm>
            <a:off x="676080" y="4210736"/>
            <a:ext cx="5347838" cy="1449919"/>
          </a:xfrm>
          <a:prstGeom prst="roundRect">
            <a:avLst>
              <a:gd name="adj" fmla="val 6094"/>
            </a:avLst>
          </a:prstGeom>
          <a:solidFill>
            <a:srgbClr val="D4EDF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Abgerundetes Rechteck 11">
            <a:extLst>
              <a:ext uri="{FF2B5EF4-FFF2-40B4-BE49-F238E27FC236}">
                <a16:creationId xmlns:a16="http://schemas.microsoft.com/office/drawing/2014/main" id="{BAD890E2-DE51-616B-C6E4-1000B732078F}"/>
              </a:ext>
            </a:extLst>
          </p:cNvPr>
          <p:cNvSpPr/>
          <p:nvPr/>
        </p:nvSpPr>
        <p:spPr>
          <a:xfrm>
            <a:off x="6460473" y="4210736"/>
            <a:ext cx="5347838" cy="1449919"/>
          </a:xfrm>
          <a:prstGeom prst="roundRect">
            <a:avLst>
              <a:gd name="adj" fmla="val 6094"/>
            </a:avLst>
          </a:prstGeom>
          <a:solidFill>
            <a:srgbClr val="D4EDF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4301ED61-14B7-E199-D582-D3749D695C37}"/>
              </a:ext>
            </a:extLst>
          </p:cNvPr>
          <p:cNvSpPr txBox="1"/>
          <p:nvPr/>
        </p:nvSpPr>
        <p:spPr>
          <a:xfrm>
            <a:off x="741506" y="1097463"/>
            <a:ext cx="4062229" cy="41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sz="2000" dirty="0">
                <a:solidFill>
                  <a:srgbClr val="0075BE"/>
                </a:solidFill>
                <a:effectLst/>
                <a:latin typeface="Museo Sans 900" panose="02000000000000000000" pitchFamily="2" charset="77"/>
              </a:rPr>
              <a:t>Für das persönliche Gespräch: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CA50B899-8D16-137E-2F2F-AA021073CA43}"/>
              </a:ext>
            </a:extLst>
          </p:cNvPr>
          <p:cNvSpPr txBox="1"/>
          <p:nvPr/>
        </p:nvSpPr>
        <p:spPr>
          <a:xfrm>
            <a:off x="7586607" y="3179787"/>
            <a:ext cx="25787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>
                <a:latin typeface="Museo Sans 300" panose="02000000000000000000" pitchFamily="2" charset="77"/>
              </a:rPr>
              <a:t>Mo-Fr von 9-18 Uhr</a:t>
            </a:r>
          </a:p>
          <a:p>
            <a:r>
              <a:rPr lang="de-DE" sz="1000" dirty="0">
                <a:latin typeface="Museo Sans 300" panose="02000000000000000000" pitchFamily="2" charset="77"/>
              </a:rPr>
              <a:t>Kostenfrei aus dem dt. Festnetz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F6288901-5293-E7FD-08F9-81682B099EC9}"/>
              </a:ext>
            </a:extLst>
          </p:cNvPr>
          <p:cNvSpPr txBox="1"/>
          <p:nvPr/>
        </p:nvSpPr>
        <p:spPr>
          <a:xfrm>
            <a:off x="1128268" y="4523090"/>
            <a:ext cx="5157461" cy="758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sz="2000" dirty="0">
                <a:solidFill>
                  <a:srgbClr val="0075BE"/>
                </a:solidFill>
                <a:effectLst/>
                <a:latin typeface="Museo Sans 900" panose="02000000000000000000" pitchFamily="2" charset="77"/>
              </a:rPr>
              <a:t>Für die persönliche Frage per E-Mail:</a:t>
            </a:r>
            <a:endParaRPr lang="de-DE" sz="2000" dirty="0">
              <a:solidFill>
                <a:srgbClr val="0075BE"/>
              </a:solidFill>
              <a:latin typeface="Museo Sans 900" panose="02000000000000000000" pitchFamily="2" charset="77"/>
            </a:endParaRPr>
          </a:p>
          <a:p>
            <a:pPr>
              <a:lnSpc>
                <a:spcPts val="2700"/>
              </a:lnSpc>
            </a:pPr>
            <a:r>
              <a:rPr lang="de-DE" dirty="0" err="1">
                <a:latin typeface="Museo Sans 300" panose="02000000000000000000" pitchFamily="2" charset="77"/>
              </a:rPr>
              <a:t>organspende@bioeg.de</a:t>
            </a:r>
            <a:endParaRPr lang="de-DE" dirty="0">
              <a:latin typeface="Museo Sans 300" panose="02000000000000000000" pitchFamily="2" charset="77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0CFC2ED-670D-DF58-F3C7-DAF4CCED5DF8}"/>
              </a:ext>
            </a:extLst>
          </p:cNvPr>
          <p:cNvSpPr/>
          <p:nvPr/>
        </p:nvSpPr>
        <p:spPr>
          <a:xfrm>
            <a:off x="334697" y="4588984"/>
            <a:ext cx="682761" cy="682761"/>
          </a:xfrm>
          <a:prstGeom prst="ellipse">
            <a:avLst/>
          </a:prstGeom>
          <a:solidFill>
            <a:srgbClr val="EC671A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22977197-7B01-6071-0384-57AFA14432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5704" y="4785079"/>
            <a:ext cx="380748" cy="286118"/>
          </a:xfrm>
          <a:prstGeom prst="rect">
            <a:avLst/>
          </a:prstGeom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6B920C00-1831-5900-B69E-0645FF0996F2}"/>
              </a:ext>
            </a:extLst>
          </p:cNvPr>
          <p:cNvSpPr/>
          <p:nvPr/>
        </p:nvSpPr>
        <p:spPr>
          <a:xfrm>
            <a:off x="6119273" y="4585822"/>
            <a:ext cx="682761" cy="682761"/>
          </a:xfrm>
          <a:prstGeom prst="ellipse">
            <a:avLst/>
          </a:prstGeom>
          <a:solidFill>
            <a:srgbClr val="EC671A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3" name="Grafik 22">
            <a:extLst>
              <a:ext uri="{FF2B5EF4-FFF2-40B4-BE49-F238E27FC236}">
                <a16:creationId xmlns:a16="http://schemas.microsoft.com/office/drawing/2014/main" id="{1DCC83D3-7B34-2C26-424D-DC6A374B2A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280036" y="4747229"/>
            <a:ext cx="380124" cy="400488"/>
          </a:xfrm>
          <a:prstGeom prst="rect">
            <a:avLst/>
          </a:prstGeom>
        </p:spPr>
      </p:pic>
      <p:sp>
        <p:nvSpPr>
          <p:cNvPr id="25" name="Textfeld 24">
            <a:extLst>
              <a:ext uri="{FF2B5EF4-FFF2-40B4-BE49-F238E27FC236}">
                <a16:creationId xmlns:a16="http://schemas.microsoft.com/office/drawing/2014/main" id="{C00B39B4-EE83-CF9F-0A8A-1B73CBB53753}"/>
              </a:ext>
            </a:extLst>
          </p:cNvPr>
          <p:cNvSpPr txBox="1"/>
          <p:nvPr/>
        </p:nvSpPr>
        <p:spPr>
          <a:xfrm>
            <a:off x="6913022" y="4522624"/>
            <a:ext cx="5157461" cy="758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sz="2000" dirty="0">
                <a:solidFill>
                  <a:srgbClr val="0075BE"/>
                </a:solidFill>
                <a:effectLst/>
                <a:latin typeface="Museo Sans 900" panose="02000000000000000000" pitchFamily="2" charset="77"/>
              </a:rPr>
              <a:t>Zum selber informieren:</a:t>
            </a:r>
            <a:endParaRPr lang="de-DE" sz="2000" dirty="0">
              <a:solidFill>
                <a:srgbClr val="0075BE"/>
              </a:solidFill>
              <a:latin typeface="Museo Sans 900" panose="02000000000000000000" pitchFamily="2" charset="77"/>
            </a:endParaRPr>
          </a:p>
          <a:p>
            <a:pPr>
              <a:lnSpc>
                <a:spcPts val="2700"/>
              </a:lnSpc>
            </a:pPr>
            <a:r>
              <a:rPr lang="de-DE" dirty="0" err="1">
                <a:latin typeface="Museo Sans 300" panose="02000000000000000000" pitchFamily="2" charset="77"/>
              </a:rPr>
              <a:t>organspende-info.de</a:t>
            </a:r>
            <a:endParaRPr lang="de-DE" dirty="0">
              <a:latin typeface="Museo Sans 300" panose="02000000000000000000" pitchFamily="2" charset="77"/>
            </a:endParaRPr>
          </a:p>
        </p:txBody>
      </p:sp>
      <p:pic>
        <p:nvPicPr>
          <p:cNvPr id="31" name="Grafik 30">
            <a:extLst>
              <a:ext uri="{FF2B5EF4-FFF2-40B4-BE49-F238E27FC236}">
                <a16:creationId xmlns:a16="http://schemas.microsoft.com/office/drawing/2014/main" id="{D3200841-9A8A-B1DB-8A06-64B7C14534C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314373" y="4346699"/>
            <a:ext cx="1201547" cy="1201547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75704C26-3DA1-3010-F763-1A192C21AEF5}"/>
              </a:ext>
            </a:extLst>
          </p:cNvPr>
          <p:cNvSpPr txBox="1"/>
          <p:nvPr/>
        </p:nvSpPr>
        <p:spPr>
          <a:xfrm>
            <a:off x="749710" y="1712262"/>
            <a:ext cx="3491800" cy="758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dirty="0">
                <a:latin typeface="Museo Sans 300" panose="02000000000000000000" pitchFamily="2" charset="77"/>
              </a:rPr>
              <a:t>Fragen Sie Ihre Hausärztin oder Ihren Hausarzt!</a:t>
            </a:r>
          </a:p>
        </p:txBody>
      </p:sp>
      <p:sp>
        <p:nvSpPr>
          <p:cNvPr id="5" name="Abgerundetes Rechteck 4">
            <a:extLst>
              <a:ext uri="{FF2B5EF4-FFF2-40B4-BE49-F238E27FC236}">
                <a16:creationId xmlns:a16="http://schemas.microsoft.com/office/drawing/2014/main" id="{ABCEAE64-8763-456D-C4DD-318B4C2ADBC7}"/>
              </a:ext>
            </a:extLst>
          </p:cNvPr>
          <p:cNvSpPr/>
          <p:nvPr/>
        </p:nvSpPr>
        <p:spPr>
          <a:xfrm>
            <a:off x="7430813" y="1569531"/>
            <a:ext cx="4372303" cy="2051880"/>
          </a:xfrm>
          <a:prstGeom prst="roundRect">
            <a:avLst>
              <a:gd name="adj" fmla="val 3768"/>
            </a:avLst>
          </a:prstGeom>
          <a:noFill/>
          <a:ln>
            <a:solidFill>
              <a:srgbClr val="D4ED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972018BB-5E7A-245C-C711-0923B0948262}"/>
              </a:ext>
            </a:extLst>
          </p:cNvPr>
          <p:cNvSpPr txBox="1"/>
          <p:nvPr/>
        </p:nvSpPr>
        <p:spPr>
          <a:xfrm>
            <a:off x="7586607" y="1716535"/>
            <a:ext cx="3135844" cy="412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dirty="0">
                <a:latin typeface="Museo Sans 300" panose="02000000000000000000" pitchFamily="2" charset="77"/>
              </a:rPr>
              <a:t>Oder rufen Sie uns an</a:t>
            </a:r>
          </a:p>
        </p:txBody>
      </p:sp>
      <p:pic>
        <p:nvPicPr>
          <p:cNvPr id="2" name="Grafik 1" descr="Ein Bild, das Text, Schrift, Logo, Grafiken enthält.&#10;&#10;KI-generierte Inhalte können fehlerhaft sein.">
            <a:extLst>
              <a:ext uri="{FF2B5EF4-FFF2-40B4-BE49-F238E27FC236}">
                <a16:creationId xmlns:a16="http://schemas.microsoft.com/office/drawing/2014/main" id="{9353CF9A-F92B-65BC-8A72-A5B34F173560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61948" t="12946" b="14824"/>
          <a:stretch>
            <a:fillRect/>
          </a:stretch>
        </p:blipFill>
        <p:spPr>
          <a:xfrm>
            <a:off x="10760514" y="6080098"/>
            <a:ext cx="1173083" cy="674855"/>
          </a:xfrm>
          <a:prstGeom prst="rect">
            <a:avLst/>
          </a:prstGeom>
        </p:spPr>
      </p:pic>
      <p:pic>
        <p:nvPicPr>
          <p:cNvPr id="3" name="Grafik 2" descr="Ein Bild, das Grafiken, Grafikdesign, Farbigkeit, Screenshot enthält.&#10;&#10;KI-generierte Inhalte können fehlerhaft sein.">
            <a:extLst>
              <a:ext uri="{FF2B5EF4-FFF2-40B4-BE49-F238E27FC236}">
                <a16:creationId xmlns:a16="http://schemas.microsoft.com/office/drawing/2014/main" id="{A26565A7-69CB-A1FD-9C58-9EE30A00F75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8403" y="6019618"/>
            <a:ext cx="1692697" cy="795814"/>
          </a:xfrm>
          <a:prstGeom prst="rect">
            <a:avLst/>
          </a:prstGeom>
        </p:spPr>
      </p:pic>
      <p:pic>
        <p:nvPicPr>
          <p:cNvPr id="11" name="Grafik 10" descr="Ein Bild, das Schrift, Text, Screenshot, Grafiken enthält.&#10;&#10;KI-generierte Inhalte können fehlerhaft sein.">
            <a:extLst>
              <a:ext uri="{FF2B5EF4-FFF2-40B4-BE49-F238E27FC236}">
                <a16:creationId xmlns:a16="http://schemas.microsoft.com/office/drawing/2014/main" id="{74BE0BEA-2FB4-0C0B-45E5-EE018FB42BD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75669" y="6282161"/>
            <a:ext cx="1440661" cy="270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974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F66F1B-7BCB-CFFD-A654-0B99C296B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bgerundetes Rechteck 26">
            <a:extLst>
              <a:ext uri="{FF2B5EF4-FFF2-40B4-BE49-F238E27FC236}">
                <a16:creationId xmlns:a16="http://schemas.microsoft.com/office/drawing/2014/main" id="{F8338428-24B7-03E1-D624-689E13BCBD84}"/>
              </a:ext>
            </a:extLst>
          </p:cNvPr>
          <p:cNvSpPr/>
          <p:nvPr/>
        </p:nvSpPr>
        <p:spPr>
          <a:xfrm>
            <a:off x="334696" y="1362398"/>
            <a:ext cx="11369644" cy="4266105"/>
          </a:xfrm>
          <a:prstGeom prst="roundRect">
            <a:avLst>
              <a:gd name="adj" fmla="val 1920"/>
            </a:avLst>
          </a:prstGeom>
          <a:noFill/>
          <a:ln>
            <a:solidFill>
              <a:srgbClr val="D4ED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E9A6B583-4BB4-C6C5-6EA9-14C8436EA5D5}"/>
              </a:ext>
            </a:extLst>
          </p:cNvPr>
          <p:cNvSpPr txBox="1"/>
          <p:nvPr/>
        </p:nvSpPr>
        <p:spPr>
          <a:xfrm>
            <a:off x="334696" y="306018"/>
            <a:ext cx="11731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0075BE"/>
                </a:solidFill>
                <a:effectLst/>
                <a:latin typeface="Museo Sans 900" panose="02000000000000000000" pitchFamily="2" charset="77"/>
              </a:rPr>
              <a:t>Heute schon zur Organ- und Gewebespende informiert?</a:t>
            </a:r>
            <a:endParaRPr lang="de-DE" sz="3200" dirty="0">
              <a:solidFill>
                <a:srgbClr val="0075BE"/>
              </a:solidFill>
              <a:latin typeface="Museo Sans 900" panose="02000000000000000000" pitchFamily="2" charset="77"/>
            </a:endParaRP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5B04C3F8-493A-16C6-0E91-78B317A0BA66}"/>
              </a:ext>
            </a:extLst>
          </p:cNvPr>
          <p:cNvSpPr txBox="1"/>
          <p:nvPr/>
        </p:nvSpPr>
        <p:spPr>
          <a:xfrm>
            <a:off x="485704" y="1544451"/>
            <a:ext cx="6692862" cy="2530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de-DE" dirty="0">
                <a:solidFill>
                  <a:srgbClr val="0075BE"/>
                </a:solidFill>
                <a:effectLst/>
                <a:latin typeface="Museo Sans 900" panose="02000000000000000000" pitchFamily="2" charset="77"/>
              </a:rPr>
              <a:t>Ihr Gespräch ermöglicht Patientinnen und Patienten</a:t>
            </a:r>
          </a:p>
          <a:p>
            <a:pPr>
              <a:lnSpc>
                <a:spcPts val="2400"/>
              </a:lnSpc>
            </a:pPr>
            <a:r>
              <a:rPr lang="de-DE" dirty="0">
                <a:solidFill>
                  <a:srgbClr val="0075BE"/>
                </a:solidFill>
                <a:latin typeface="Museo Sans 900" panose="02000000000000000000" pitchFamily="2" charset="77"/>
              </a:rPr>
              <a:t>eine selbstbestimmte Entscheidung!</a:t>
            </a:r>
            <a:endParaRPr lang="de-DE" dirty="0">
              <a:solidFill>
                <a:srgbClr val="0075BE"/>
              </a:solidFill>
              <a:effectLst/>
              <a:latin typeface="Museo Sans 900" panose="02000000000000000000" pitchFamily="2" charset="77"/>
            </a:endParaRPr>
          </a:p>
          <a:p>
            <a:pPr>
              <a:lnSpc>
                <a:spcPts val="2400"/>
              </a:lnSpc>
            </a:pPr>
            <a:endParaRPr lang="de-DE" sz="1600" dirty="0">
              <a:latin typeface="Museo Sans 300" panose="02000000000000000000" pitchFamily="2" charset="77"/>
            </a:endParaRPr>
          </a:p>
          <a:p>
            <a:pPr>
              <a:lnSpc>
                <a:spcPts val="2400"/>
              </a:lnSpc>
            </a:pPr>
            <a:r>
              <a:rPr lang="de-DE" b="1" dirty="0">
                <a:solidFill>
                  <a:srgbClr val="0075BE"/>
                </a:solidFill>
                <a:latin typeface="Museo Sans 900" panose="02000000000000000000" charset="0"/>
              </a:rPr>
              <a:t>Machen Sie mit und beraten Sie Ihre Patientinnen und Patienten!</a:t>
            </a:r>
          </a:p>
          <a:p>
            <a:pPr>
              <a:lnSpc>
                <a:spcPts val="2400"/>
              </a:lnSpc>
            </a:pPr>
            <a:endParaRPr lang="de-DE" sz="1600" dirty="0">
              <a:solidFill>
                <a:srgbClr val="0075BE"/>
              </a:solidFill>
              <a:latin typeface="Museo Sans 300" panose="02000000000000000000" pitchFamily="2" charset="77"/>
            </a:endParaRPr>
          </a:p>
          <a:p>
            <a:pPr>
              <a:lnSpc>
                <a:spcPts val="2400"/>
              </a:lnSpc>
            </a:pPr>
            <a:r>
              <a:rPr lang="de-DE" sz="1600" dirty="0">
                <a:solidFill>
                  <a:srgbClr val="0075BE"/>
                </a:solidFill>
                <a:latin typeface="Museo Sans 300" panose="02000000000000000000" pitchFamily="2" charset="77"/>
              </a:rPr>
              <a:t>Hier finden Sie Informationen für die Beratung</a:t>
            </a:r>
          </a:p>
          <a:p>
            <a:pPr>
              <a:lnSpc>
                <a:spcPts val="2400"/>
              </a:lnSpc>
            </a:pPr>
            <a:r>
              <a:rPr lang="de-DE" sz="1600" dirty="0">
                <a:solidFill>
                  <a:srgbClr val="0075BE"/>
                </a:solidFill>
                <a:latin typeface="Museo Sans 300" panose="02000000000000000000" pitchFamily="2" charset="77"/>
              </a:rPr>
              <a:t>zum Herunterladen und Bestellen: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E035A30-2CF1-71DC-849B-C96B9ACB0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583" y="1038578"/>
            <a:ext cx="3872167" cy="504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0CFCE54-C1ED-AEF2-7303-56172D0E5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52" y="4185917"/>
            <a:ext cx="1219178" cy="121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fik 2" descr="Ein Bild, das Text, Schrift, Logo, Grafiken enthält.&#10;&#10;KI-generierte Inhalte können fehlerhaft sein.">
            <a:extLst>
              <a:ext uri="{FF2B5EF4-FFF2-40B4-BE49-F238E27FC236}">
                <a16:creationId xmlns:a16="http://schemas.microsoft.com/office/drawing/2014/main" id="{EA3A30D1-7D77-7846-B32C-B4999EFFE7B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1948" t="12946" b="14824"/>
          <a:stretch>
            <a:fillRect/>
          </a:stretch>
        </p:blipFill>
        <p:spPr>
          <a:xfrm>
            <a:off x="10760514" y="6080098"/>
            <a:ext cx="1173083" cy="674855"/>
          </a:xfrm>
          <a:prstGeom prst="rect">
            <a:avLst/>
          </a:prstGeom>
        </p:spPr>
      </p:pic>
      <p:pic>
        <p:nvPicPr>
          <p:cNvPr id="6" name="Grafik 5" descr="Ein Bild, das Grafiken, Grafikdesign, Farbigkeit, Screenshot enthält.&#10;&#10;KI-generierte Inhalte können fehlerhaft sein.">
            <a:extLst>
              <a:ext uri="{FF2B5EF4-FFF2-40B4-BE49-F238E27FC236}">
                <a16:creationId xmlns:a16="http://schemas.microsoft.com/office/drawing/2014/main" id="{C84AF00B-C262-1C59-930B-1F323DAF72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8403" y="6019618"/>
            <a:ext cx="1692697" cy="795814"/>
          </a:xfrm>
          <a:prstGeom prst="rect">
            <a:avLst/>
          </a:prstGeom>
        </p:spPr>
      </p:pic>
      <p:pic>
        <p:nvPicPr>
          <p:cNvPr id="7" name="Grafik 6" descr="Ein Bild, das Schrift, Text, Screenshot, Grafiken enthält.&#10;&#10;KI-generierte Inhalte können fehlerhaft sein.">
            <a:extLst>
              <a:ext uri="{FF2B5EF4-FFF2-40B4-BE49-F238E27FC236}">
                <a16:creationId xmlns:a16="http://schemas.microsoft.com/office/drawing/2014/main" id="{9CAC25C6-A794-B4FE-4DFE-42C089937F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5669" y="6282161"/>
            <a:ext cx="1440661" cy="270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756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E03F3F-9C7D-1A58-760A-7AD5303C26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feld 12">
            <a:extLst>
              <a:ext uri="{FF2B5EF4-FFF2-40B4-BE49-F238E27FC236}">
                <a16:creationId xmlns:a16="http://schemas.microsoft.com/office/drawing/2014/main" id="{BD93B6EC-6DF7-6A34-10D7-B65FF809D4F1}"/>
              </a:ext>
            </a:extLst>
          </p:cNvPr>
          <p:cNvSpPr txBox="1"/>
          <p:nvPr/>
        </p:nvSpPr>
        <p:spPr>
          <a:xfrm>
            <a:off x="334697" y="869615"/>
            <a:ext cx="5540801" cy="418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dirty="0">
                <a:solidFill>
                  <a:srgbClr val="0075BE"/>
                </a:solidFill>
                <a:effectLst/>
                <a:latin typeface="Museo Sans 900" panose="02000000000000000000" pitchFamily="2" charset="77"/>
              </a:rPr>
              <a:t>Zugangswege zum Organspende-Register</a:t>
            </a:r>
            <a:endParaRPr lang="de-DE" dirty="0">
              <a:solidFill>
                <a:srgbClr val="0075BE"/>
              </a:solidFill>
              <a:latin typeface="Museo Sans 900" panose="02000000000000000000" pitchFamily="2" charset="77"/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9C64340C-55A9-1E69-E6D5-3FB5A4E49E0D}"/>
              </a:ext>
            </a:extLst>
          </p:cNvPr>
          <p:cNvSpPr txBox="1"/>
          <p:nvPr/>
        </p:nvSpPr>
        <p:spPr>
          <a:xfrm>
            <a:off x="8286750" y="-7543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743E88EC-D8CA-2C25-E1D1-C3714CC641F8}"/>
              </a:ext>
            </a:extLst>
          </p:cNvPr>
          <p:cNvSpPr txBox="1"/>
          <p:nvPr/>
        </p:nvSpPr>
        <p:spPr>
          <a:xfrm>
            <a:off x="334697" y="306018"/>
            <a:ext cx="84890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0075BE"/>
                </a:solidFill>
                <a:effectLst/>
                <a:latin typeface="Museo Sans 900" panose="02000000000000000000" pitchFamily="2" charset="77"/>
              </a:rPr>
              <a:t>Schon digital dabei?</a:t>
            </a:r>
            <a:endParaRPr lang="de-DE" sz="3200" dirty="0">
              <a:solidFill>
                <a:srgbClr val="0075BE"/>
              </a:solidFill>
              <a:latin typeface="Museo Sans 900" panose="02000000000000000000" pitchFamily="2" charset="77"/>
            </a:endParaRP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C61B592-B776-48B0-8103-F4F9AF8D4861}"/>
              </a:ext>
            </a:extLst>
          </p:cNvPr>
          <p:cNvSpPr txBox="1"/>
          <p:nvPr/>
        </p:nvSpPr>
        <p:spPr>
          <a:xfrm>
            <a:off x="6664960" y="5283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pic>
        <p:nvPicPr>
          <p:cNvPr id="2" name="Grafik 1" descr="Ein Bild, das Text, Schrift, Logo, Grafiken enthält.&#10;&#10;KI-generierte Inhalte können fehlerhaft sein.">
            <a:extLst>
              <a:ext uri="{FF2B5EF4-FFF2-40B4-BE49-F238E27FC236}">
                <a16:creationId xmlns:a16="http://schemas.microsoft.com/office/drawing/2014/main" id="{8106417E-29AA-62CD-2B39-1423EAB975D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1948" t="12946" b="14824"/>
          <a:stretch>
            <a:fillRect/>
          </a:stretch>
        </p:blipFill>
        <p:spPr>
          <a:xfrm>
            <a:off x="10760514" y="6080098"/>
            <a:ext cx="1173083" cy="674855"/>
          </a:xfrm>
          <a:prstGeom prst="rect">
            <a:avLst/>
          </a:prstGeom>
        </p:spPr>
      </p:pic>
      <p:pic>
        <p:nvPicPr>
          <p:cNvPr id="4" name="Grafik 3" descr="Ein Bild, das Grafiken, Grafikdesign, Farbigkeit, Screenshot enthält.&#10;&#10;KI-generierte Inhalte können fehlerhaft sein.">
            <a:extLst>
              <a:ext uri="{FF2B5EF4-FFF2-40B4-BE49-F238E27FC236}">
                <a16:creationId xmlns:a16="http://schemas.microsoft.com/office/drawing/2014/main" id="{5D0199FD-FC4C-B12F-45E7-F8611BD0A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403" y="6019618"/>
            <a:ext cx="1692697" cy="795814"/>
          </a:xfrm>
          <a:prstGeom prst="rect">
            <a:avLst/>
          </a:prstGeom>
        </p:spPr>
      </p:pic>
      <p:pic>
        <p:nvPicPr>
          <p:cNvPr id="8" name="Grafik 7" descr="Ein Bild, das Schrift, Text, Screenshot, Grafiken enthält.&#10;&#10;KI-generierte Inhalte können fehlerhaft sein.">
            <a:extLst>
              <a:ext uri="{FF2B5EF4-FFF2-40B4-BE49-F238E27FC236}">
                <a16:creationId xmlns:a16="http://schemas.microsoft.com/office/drawing/2014/main" id="{A6E03A9D-C9E2-0606-84B2-BFC8F8FCBB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5669" y="6282161"/>
            <a:ext cx="1440661" cy="270729"/>
          </a:xfrm>
          <a:prstGeom prst="rect">
            <a:avLst/>
          </a:prstGeom>
        </p:spPr>
      </p:pic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86AE9F01-C6C2-F1D5-377F-3A4DE46997D7}"/>
              </a:ext>
            </a:extLst>
          </p:cNvPr>
          <p:cNvGrpSpPr/>
          <p:nvPr/>
        </p:nvGrpSpPr>
        <p:grpSpPr>
          <a:xfrm>
            <a:off x="944413" y="1570892"/>
            <a:ext cx="10303175" cy="4443828"/>
            <a:chOff x="1047850" y="1570892"/>
            <a:chExt cx="10303175" cy="4443828"/>
          </a:xfrm>
        </p:grpSpPr>
        <p:sp>
          <p:nvSpPr>
            <p:cNvPr id="11" name="Abgerundetes Rechteck 9">
              <a:extLst>
                <a:ext uri="{FF2B5EF4-FFF2-40B4-BE49-F238E27FC236}">
                  <a16:creationId xmlns:a16="http://schemas.microsoft.com/office/drawing/2014/main" id="{49E38C12-B669-03AC-5D3B-A47CEE29A785}"/>
                </a:ext>
              </a:extLst>
            </p:cNvPr>
            <p:cNvSpPr/>
            <p:nvPr/>
          </p:nvSpPr>
          <p:spPr>
            <a:xfrm>
              <a:off x="1047850" y="1570892"/>
              <a:ext cx="4829970" cy="4443828"/>
            </a:xfrm>
            <a:prstGeom prst="roundRect">
              <a:avLst>
                <a:gd name="adj" fmla="val 6094"/>
              </a:avLst>
            </a:prstGeom>
            <a:solidFill>
              <a:srgbClr val="D4EDF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2" name="Abgerundetes Rechteck 9">
              <a:extLst>
                <a:ext uri="{FF2B5EF4-FFF2-40B4-BE49-F238E27FC236}">
                  <a16:creationId xmlns:a16="http://schemas.microsoft.com/office/drawing/2014/main" id="{4A5F51AE-5663-3D3D-A58E-1735195DC2AE}"/>
                </a:ext>
              </a:extLst>
            </p:cNvPr>
            <p:cNvSpPr/>
            <p:nvPr/>
          </p:nvSpPr>
          <p:spPr>
            <a:xfrm>
              <a:off x="6521055" y="1570892"/>
              <a:ext cx="4829970" cy="4443828"/>
            </a:xfrm>
            <a:prstGeom prst="roundRect">
              <a:avLst>
                <a:gd name="adj" fmla="val 6094"/>
              </a:avLst>
            </a:prstGeom>
            <a:solidFill>
              <a:srgbClr val="D4EDF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5" name="Textfeld 14">
            <a:extLst>
              <a:ext uri="{FF2B5EF4-FFF2-40B4-BE49-F238E27FC236}">
                <a16:creationId xmlns:a16="http://schemas.microsoft.com/office/drawing/2014/main" id="{EDDE4412-0383-35AF-02DB-7753E4F6CBC1}"/>
              </a:ext>
            </a:extLst>
          </p:cNvPr>
          <p:cNvSpPr txBox="1"/>
          <p:nvPr/>
        </p:nvSpPr>
        <p:spPr>
          <a:xfrm>
            <a:off x="1258323" y="1869981"/>
            <a:ext cx="4117346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dirty="0">
                <a:effectLst/>
                <a:latin typeface="Museo Sans 900" panose="02000000000000000000" pitchFamily="2" charset="77"/>
              </a:rPr>
              <a:t>Website</a:t>
            </a:r>
          </a:p>
          <a:p>
            <a:pPr>
              <a:lnSpc>
                <a:spcPts val="2700"/>
              </a:lnSpc>
            </a:pPr>
            <a:endParaRPr lang="de-DE" dirty="0">
              <a:effectLst/>
              <a:latin typeface="Museo Sans 900" panose="02000000000000000000" pitchFamily="2" charset="77"/>
            </a:endParaRPr>
          </a:p>
          <a:p>
            <a:pPr>
              <a:lnSpc>
                <a:spcPts val="2700"/>
              </a:lnSpc>
            </a:pPr>
            <a:r>
              <a:rPr lang="de-DE" sz="1600" dirty="0">
                <a:effectLst/>
                <a:latin typeface="Museo Sans 300" panose="02000000000000000000" pitchFamily="2" charset="77"/>
              </a:rPr>
              <a:t>Mit </a:t>
            </a:r>
            <a:r>
              <a:rPr lang="de-DE" sz="1600" b="1" dirty="0">
                <a:effectLst/>
                <a:latin typeface="Museo Sans 700" panose="02000000000000000000" pitchFamily="2" charset="77"/>
              </a:rPr>
              <a:t>Smartphone</a:t>
            </a:r>
            <a:r>
              <a:rPr lang="de-DE" sz="1600" dirty="0">
                <a:effectLst/>
                <a:latin typeface="Museo Sans 300" panose="02000000000000000000" pitchFamily="2" charset="77"/>
              </a:rPr>
              <a:t> oder </a:t>
            </a:r>
            <a:r>
              <a:rPr lang="de-DE" sz="1600" b="1" dirty="0">
                <a:effectLst/>
                <a:latin typeface="Museo Sans 700" panose="02000000000000000000" pitchFamily="2" charset="77"/>
              </a:rPr>
              <a:t>Laptop </a:t>
            </a:r>
            <a:r>
              <a:rPr lang="de-DE" sz="1600" dirty="0">
                <a:effectLst/>
                <a:latin typeface="Museo Sans 300" panose="02000000000000000000" pitchFamily="2" charset="77"/>
              </a:rPr>
              <a:t>über</a:t>
            </a:r>
            <a:endParaRPr lang="de-DE" sz="1600" b="1" dirty="0">
              <a:latin typeface="Museo Sans 700" panose="02000000000000000000" pitchFamily="2" charset="77"/>
            </a:endParaRPr>
          </a:p>
          <a:p>
            <a:r>
              <a:rPr lang="de-DE" sz="1600" dirty="0" err="1">
                <a:effectLst/>
                <a:latin typeface="Museo Sans 300" panose="02000000000000000000" pitchFamily="2" charset="77"/>
              </a:rPr>
              <a:t>organspende-register.de</a:t>
            </a:r>
            <a:r>
              <a:rPr lang="de-DE" sz="1600" dirty="0">
                <a:effectLst/>
                <a:latin typeface="Museo Sans 300" panose="02000000000000000000" pitchFamily="2" charset="77"/>
              </a:rPr>
              <a:t> zusammen mit der </a:t>
            </a:r>
            <a:r>
              <a:rPr lang="de-DE" sz="1600" b="1" dirty="0">
                <a:effectLst/>
                <a:latin typeface="Museo Sans 700" panose="02000000000000000000" pitchFamily="2" charset="77"/>
              </a:rPr>
              <a:t>Online-Ausweisfunktion</a:t>
            </a:r>
            <a:r>
              <a:rPr lang="de-DE" sz="1600" dirty="0">
                <a:effectLst/>
                <a:latin typeface="Museo Sans 300" panose="02000000000000000000" pitchFamily="2" charset="77"/>
              </a:rPr>
              <a:t> über die Ausweis-App2</a:t>
            </a:r>
            <a:endParaRPr lang="de-DE" sz="1600" dirty="0">
              <a:latin typeface="Museo Sans 300" panose="02000000000000000000" pitchFamily="2" charset="77"/>
            </a:endParaRPr>
          </a:p>
        </p:txBody>
      </p:sp>
      <p:pic>
        <p:nvPicPr>
          <p:cNvPr id="16" name="Grafik 15" descr="Ein Bild, das Screenshot, Grafiken, Design, Pixel enthält.&#10;&#10;KI-generierte Inhalte können fehlerhaft sein.">
            <a:extLst>
              <a:ext uri="{FF2B5EF4-FFF2-40B4-BE49-F238E27FC236}">
                <a16:creationId xmlns:a16="http://schemas.microsoft.com/office/drawing/2014/main" id="{679CFAD9-B808-FE1D-56FC-9B7E12609E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6222" y="4176749"/>
            <a:ext cx="1201547" cy="120154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19E4E542-4E3F-C4E9-FFB0-0DE3CF18B2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6207" y="1782777"/>
            <a:ext cx="540593" cy="540593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81C92711-BCD7-399A-CB29-6184639DED85}"/>
              </a:ext>
            </a:extLst>
          </p:cNvPr>
          <p:cNvSpPr txBox="1"/>
          <p:nvPr/>
        </p:nvSpPr>
        <p:spPr>
          <a:xfrm>
            <a:off x="6654405" y="1869981"/>
            <a:ext cx="427927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de-DE" dirty="0">
                <a:effectLst/>
                <a:latin typeface="Museo Sans 900" panose="02000000000000000000" pitchFamily="2" charset="77"/>
              </a:rPr>
              <a:t>Krankenkasse-App</a:t>
            </a:r>
          </a:p>
          <a:p>
            <a:pPr>
              <a:lnSpc>
                <a:spcPts val="2700"/>
              </a:lnSpc>
            </a:pPr>
            <a:endParaRPr lang="de-DE" dirty="0">
              <a:effectLst/>
              <a:latin typeface="Museo Sans 900" panose="02000000000000000000" pitchFamily="2" charset="77"/>
            </a:endParaRPr>
          </a:p>
          <a:p>
            <a:r>
              <a:rPr lang="de-DE" sz="1600" dirty="0">
                <a:effectLst/>
                <a:latin typeface="Museo Sans 300" panose="02000000000000000000" pitchFamily="2" charset="77"/>
              </a:rPr>
              <a:t>Über Ihre </a:t>
            </a:r>
            <a:r>
              <a:rPr lang="de-DE" sz="1600" b="1" dirty="0">
                <a:latin typeface="Museo Sans 700" panose="02000000000000000000" pitchFamily="2" charset="77"/>
              </a:rPr>
              <a:t>Krankenkassen-App </a:t>
            </a:r>
            <a:r>
              <a:rPr lang="de-DE" sz="1600" dirty="0">
                <a:latin typeface="Museo Sans 300" panose="02000000000000000000" pitchFamily="2" charset="77"/>
              </a:rPr>
              <a:t>mithilfe</a:t>
            </a:r>
            <a:br>
              <a:rPr lang="de-DE" sz="1600" b="1" dirty="0">
                <a:latin typeface="Museo Sans 700" panose="02000000000000000000" pitchFamily="2" charset="77"/>
              </a:rPr>
            </a:br>
            <a:r>
              <a:rPr lang="de-DE" sz="1600" dirty="0">
                <a:latin typeface="Museo Sans 300" panose="02000000000000000000" pitchFamily="2" charset="77"/>
              </a:rPr>
              <a:t>der </a:t>
            </a:r>
            <a:r>
              <a:rPr lang="de-DE" sz="1600" b="1" dirty="0">
                <a:latin typeface="Museo Sans 700" panose="02000000000000000000" pitchFamily="2" charset="77"/>
              </a:rPr>
              <a:t>digitalen Identität </a:t>
            </a:r>
            <a:r>
              <a:rPr lang="de-DE" sz="1600" dirty="0">
                <a:effectLst/>
                <a:latin typeface="Museo Sans 300" panose="02000000000000000000" pitchFamily="2" charset="77"/>
              </a:rPr>
              <a:t>(</a:t>
            </a:r>
            <a:r>
              <a:rPr lang="de-DE" sz="1600" dirty="0" err="1">
                <a:effectLst/>
                <a:latin typeface="Museo Sans 300" panose="02000000000000000000" pitchFamily="2" charset="77"/>
              </a:rPr>
              <a:t>GesundheitsID</a:t>
            </a:r>
            <a:r>
              <a:rPr lang="de-DE" sz="1600" dirty="0">
                <a:effectLst/>
                <a:latin typeface="Museo Sans 300" panose="02000000000000000000" pitchFamily="2" charset="77"/>
              </a:rPr>
              <a:t>)</a:t>
            </a:r>
            <a:endParaRPr lang="de-DE" sz="1600" dirty="0">
              <a:latin typeface="Museo Sans 300" panose="02000000000000000000" pitchFamily="2" charset="77"/>
            </a:endParaRPr>
          </a:p>
        </p:txBody>
      </p:sp>
      <p:pic>
        <p:nvPicPr>
          <p:cNvPr id="20" name="Grafik 19" descr="Ein Bild, das Screenshot, Grafiken, Symbol, Schrift enthält.&#10;&#10;Automatisch generierte Beschreibung">
            <a:extLst>
              <a:ext uri="{FF2B5EF4-FFF2-40B4-BE49-F238E27FC236}">
                <a16:creationId xmlns:a16="http://schemas.microsoft.com/office/drawing/2014/main" id="{D0E991F3-3B65-4DF4-F2E3-663C466948B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4474" r="16074"/>
          <a:stretch/>
        </p:blipFill>
        <p:spPr>
          <a:xfrm>
            <a:off x="8113923" y="3621678"/>
            <a:ext cx="1437360" cy="2069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158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f:fields xmlns:f="http://schemas.fabasoft.com/folio/2007/fields">
  <f:record>
    <f:field ref="doc_FSCFOLIO_1_1001_FieldDocumentNumber" par="" text="1"/>
    <f:field ref="doc_FSCFOLIO_1_1001_FieldSubject" par="" text="" edit="true"/>
    <f:field ref="FSCFOLIO_1_1001_SignaturesFldCtx_FSCFOLIO_1_1001_FieldLastSignature" par="" text=""/>
    <f:field ref="FSCFOLIO_1_1001_SignaturesFldCtx_FSCFOLIO_1_1001_FieldLastSignatureBy" par="" text=""/>
    <f:field ref="FSCFOLIO_1_1001_SignaturesFldCtx_FSCFOLIO_1_1001_FieldLastSignatureAt" par="" date="" text=""/>
    <f:field ref="FSCFOLIO_1_1001_SignaturesFldCtx_FSCFOLIO_1_1001_FieldLastSignatureRemark" par="" text=""/>
    <f:field ref="FSCFOLIO_1_1001_FieldCurrentUser" par="" text="Dr. Daniela Watzke"/>
    <f:field ref="CCAPRECONFIG_15_1001_Objektname" par="" text="Hausärzteschaft_06032026" edit="true"/>
    <f:field ref="DEPRECONFIG_15_1001_Objektname" par="" text="Hausärzteschaft_06032026" edit="true"/>
    <f:field ref="objname" par="" text="Hausärzteschaft_06032026" edit="true"/>
    <f:field ref="objsubject" par="" text="" edit="true"/>
    <f:field ref="objcreatedby" par="" text="Watzke, Daniela, Dr."/>
    <f:field ref="objcreatedat" par="" date="2026-03-07T11:46:32" text="07.03.2026 11:46:32"/>
    <f:field ref="objchangedby" par="" text="Watzke, Daniela, Dr."/>
    <f:field ref="objmodifiedat" par="" date="2026-03-07T11:46:32" text="07.03.2026 11:46:32"/>
    <f:field ref="objprimaryrelated__0_objname" par="" text="von HoY_20260306"/>
    <f:field ref="objprimaryrelated__0_objsubject" par="" text=""/>
    <f:field ref="objprimaryrelated__0_objcreatedby" par="" text="Watzke, Daniela, Dr."/>
    <f:field ref="objprimaryrelated__0_objcreatedat" par="" date="2026-03-07T11:46:20" text="07.03.2026 11:46:20"/>
    <f:field ref="objprimaryrelated__0_objchangedby" par="" text="Watzke, Daniela, Dr."/>
    <f:field ref="objprimaryrelated__0_objmodifiedat" par="" date="2026-03-07T11:46:33" text="07.03.2026 11:46:33"/>
  </f:record>
  <f:display par="" text="Serienbrief">
    <f:field ref="doc_FSCFOLIO_1_1001_FieldDocumentNumber" text="Dokument Nummer"/>
    <f:field ref="doc_FSCFOLIO_1_1001_FieldSubject" text="Betreff"/>
  </f:display>
  <f:display par="" text="Unterschriften">
    <f:field ref="FSCFOLIO_1_1001_SignaturesFldCtx_FSCFOLIO_1_1001_FieldLastSignature" text="Letzte Unterschrift"/>
    <f:field ref="FSCFOLIO_1_1001_SignaturesFldCtx_FSCFOLIO_1_1001_FieldLastSignatureBy" text="Letzte Unterschrift von"/>
    <f:field ref="FSCFOLIO_1_1001_SignaturesFldCtx_FSCFOLIO_1_1001_FieldLastSignatureAt" text="Letzte Unterschrift am/um"/>
    <f:field ref="FSCFOLIO_1_1001_SignaturesFldCtx_FSCFOLIO_1_1001_FieldLastSignatureRemark" text="Bemerkung der letzten Unterschrift"/>
  </f:display>
  <f:display par="" text="Allgemein">
    <f:field ref="FSCFOLIO_1_1001_FieldCurrentUser" text="Aktueller Benutzer"/>
    <f:field ref="CCAPRECONFIG_15_1001_Objektname" text="Objektname"/>
    <f:field ref="DEPRECONFIG_15_1001_Objektname" text="Objektname"/>
    <f:field ref="objname" text="Name"/>
    <f:field ref="objsubject" text="Betreff (einzeilig)"/>
    <f:field ref="objcreatedby" text="Erzeugt von"/>
    <f:field ref="objcreatedat" text="Erzeugt am/um"/>
    <f:field ref="objchangedby" text="Letzte Änderung von"/>
    <f:field ref="objmodifiedat" text="Letzte Änderung am/um"/>
  </f:display>
  <f:display par="" text="Ordner">
    <f:field ref="objprimaryrelated__0_objname" text="Name"/>
    <f:field ref="objprimaryrelated__0_objsubject" text="Betreff (einzeilig)"/>
    <f:field ref="objprimaryrelated__0_objcreatedby" text="Erzeugt von"/>
    <f:field ref="objprimaryrelated__0_objcreatedat" text="Erzeugt am/um"/>
    <f:field ref="objprimaryrelated__0_objchangedby" text="Letzte Änderung von"/>
    <f:field ref="objprimaryrelated__0_objmodifiedat" text="Letzte Änderung am/um"/>
  </f:display>
</f:fields>
</file>

<file path=customXml/itemProps1.xml><?xml version="1.0" encoding="utf-8"?>
<ds:datastoreItem xmlns:ds="http://schemas.openxmlformats.org/officeDocument/2006/customXml" ds:itemID="{4E8A9591-F074-446B-902F-511FF79C122F}">
  <ds:schemaRefs>
    <ds:schemaRef ds:uri="http://schemas.fabasoft.com/folio/2007/field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223</Words>
  <Application>Microsoft Macintosh PowerPoint</Application>
  <PresentationFormat>Breitbild</PresentationFormat>
  <Paragraphs>42</Paragraphs>
  <Slides>4</Slides>
  <Notes>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11" baseType="lpstr">
      <vt:lpstr>Aptos Display</vt:lpstr>
      <vt:lpstr>Aptos</vt:lpstr>
      <vt:lpstr>Arial</vt:lpstr>
      <vt:lpstr>Museo Sans 700</vt:lpstr>
      <vt:lpstr>Museo Sans 900</vt:lpstr>
      <vt:lpstr>Museo Sans 300</vt:lpstr>
      <vt:lpstr>Office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Comms HoY</dc:creator>
  <cp:lastModifiedBy>Comms HoY</cp:lastModifiedBy>
  <cp:revision>26</cp:revision>
  <dcterms:created xsi:type="dcterms:W3CDTF">2026-02-27T09:15:01Z</dcterms:created>
  <dcterms:modified xsi:type="dcterms:W3CDTF">2026-06-03T06:56:23Z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FSC#FAKTCFG@15.1700:CashSign">
    <vt:lpwstr/>
  </property>
  <property fmtid="{D5CDD505-2E9C-101B-9397-08002B2CF9AE}" pid="3" name="FSC#FAKTCFG@15.1700:InvoiceNumber">
    <vt:lpwstr/>
  </property>
  <property fmtid="{D5CDD505-2E9C-101B-9397-08002B2CF9AE}" pid="4" name="FSC#FAKTCFG@15.1700:InvoiceAmount">
    <vt:lpwstr/>
  </property>
  <property fmtid="{D5CDD505-2E9C-101B-9397-08002B2CF9AE}" pid="5" name="FSC#FAKTCFG@15.1700:MachOrderNr">
    <vt:lpwstr/>
  </property>
  <property fmtid="{D5CDD505-2E9C-101B-9397-08002B2CF9AE}" pid="6" name="FSC#FAKTCFG@15.1700:AuthorTitle">
    <vt:lpwstr/>
  </property>
  <property fmtid="{D5CDD505-2E9C-101B-9397-08002B2CF9AE}" pid="7" name="FSC#FAKTCFG@15.1700:AuthorFirstname">
    <vt:lpwstr/>
  </property>
  <property fmtid="{D5CDD505-2E9C-101B-9397-08002B2CF9AE}" pid="8" name="FSC#FAKTCFG@15.1700:AuthorSurname">
    <vt:lpwstr/>
  </property>
  <property fmtid="{D5CDD505-2E9C-101B-9397-08002B2CF9AE}" pid="9" name="FSC#FAKTCFG@15.1700:AuthorFunction">
    <vt:lpwstr/>
  </property>
  <property fmtid="{D5CDD505-2E9C-101B-9397-08002B2CF9AE}" pid="10" name="FSC#FAKTCFG@15.1700:AuthorPhone">
    <vt:lpwstr/>
  </property>
  <property fmtid="{D5CDD505-2E9C-101B-9397-08002B2CF9AE}" pid="11" name="FSC#FAKTCFG@15.1700:AuthorProfession">
    <vt:lpwstr/>
  </property>
  <property fmtid="{D5CDD505-2E9C-101B-9397-08002B2CF9AE}" pid="12" name="FSC#FAKTCFG@15.1700:AuthorEMail">
    <vt:lpwstr/>
  </property>
  <property fmtid="{D5CDD505-2E9C-101B-9397-08002B2CF9AE}" pid="13" name="FSC#FAKTCFG@15.1700:OwnerGroupShortName">
    <vt:lpwstr/>
  </property>
  <property fmtid="{D5CDD505-2E9C-101B-9397-08002B2CF9AE}" pid="14" name="FSC#FAKTCFG@15.1700:OwnerGroupLongName">
    <vt:lpwstr/>
  </property>
  <property fmtid="{D5CDD505-2E9C-101B-9397-08002B2CF9AE}" pid="15" name="FSC#FAKTCFG@15.1700:ProjectNumber">
    <vt:lpwstr/>
  </property>
  <property fmtid="{D5CDD505-2E9C-101B-9397-08002B2CF9AE}" pid="16" name="FSC#FAKTCFG@15.1700:ProjectHead">
    <vt:lpwstr/>
  </property>
  <property fmtid="{D5CDD505-2E9C-101B-9397-08002B2CF9AE}" pid="17" name="FSC#FAKTCFG@15.1700:ProjectHeadGroup">
    <vt:lpwstr/>
  </property>
  <property fmtid="{D5CDD505-2E9C-101B-9397-08002B2CF9AE}" pid="18" name="FSC#FAKTCFG@15.1700:chargenumberexternalsource">
    <vt:lpwstr/>
  </property>
  <property fmtid="{D5CDD505-2E9C-101B-9397-08002B2CF9AE}" pid="19" name="FSC#FAKTCFG@15.1700:ProjectContactType">
    <vt:lpwstr/>
  </property>
  <property fmtid="{D5CDD505-2E9C-101B-9397-08002B2CF9AE}" pid="20" name="FSC#FAKTCFG@15.1700:ProjectComment">
    <vt:lpwstr/>
  </property>
  <property fmtid="{D5CDD505-2E9C-101B-9397-08002B2CF9AE}" pid="21" name="FSC#FAKTCFG@15.1700:File1stAddrAddressee">
    <vt:lpwstr/>
  </property>
  <property fmtid="{D5CDD505-2E9C-101B-9397-08002B2CF9AE}" pid="22" name="FSC#FAKTCFG@15.1700:File1stAddrAddresseeContact">
    <vt:lpwstr/>
  </property>
  <property fmtid="{D5CDD505-2E9C-101B-9397-08002B2CF9AE}" pid="23" name="FSC#FAKTCFG@15.1700:File1stAddrSubOrganisation">
    <vt:lpwstr/>
  </property>
  <property fmtid="{D5CDD505-2E9C-101B-9397-08002B2CF9AE}" pid="24" name="FSC#FAKTCFG@15.1700:File1stAddrTransmissionMedia">
    <vt:lpwstr/>
  </property>
  <property fmtid="{D5CDD505-2E9C-101B-9397-08002B2CF9AE}" pid="25" name="FSC#FAKTCFG@15.1700:File1stAddrCategory">
    <vt:lpwstr/>
  </property>
  <property fmtid="{D5CDD505-2E9C-101B-9397-08002B2CF9AE}" pid="26" name="FSC#FAKTCFG@15.1700:File1stAddrNote">
    <vt:lpwstr/>
  </property>
  <property fmtid="{D5CDD505-2E9C-101B-9397-08002B2CF9AE}" pid="27" name="FSC#FAKTCFG@15.1700:proposalnumber">
    <vt:lpwstr/>
  </property>
  <property fmtid="{D5CDD505-2E9C-101B-9397-08002B2CF9AE}" pid="28" name="FSC#FAKTCFG@15.1700:FileSubjectArea">
    <vt:lpwstr/>
  </property>
  <property fmtid="{D5CDD505-2E9C-101B-9397-08002B2CF9AE}" pid="29" name="FSC#FAKTCFG@15.1700:FileType">
    <vt:lpwstr/>
  </property>
  <property fmtid="{D5CDD505-2E9C-101B-9397-08002B2CF9AE}" pid="30" name="FSC#FAKTCFG@15.1700:FileSubject">
    <vt:lpwstr/>
  </property>
  <property fmtid="{D5CDD505-2E9C-101B-9397-08002B2CF9AE}" pid="31" name="FSC#FAKTCFG@15.1700:FileAccessDefinition">
    <vt:lpwstr/>
  </property>
  <property fmtid="{D5CDD505-2E9C-101B-9397-08002B2CF9AE}" pid="32" name="FSC#FAKTCFG@15.1700:FileResponsibleGroup">
    <vt:lpwstr/>
  </property>
  <property fmtid="{D5CDD505-2E9C-101B-9397-08002B2CF9AE}" pid="33" name="FSC#FAKTCFG@15.1700:FileOwner">
    <vt:lpwstr/>
  </property>
  <property fmtid="{D5CDD505-2E9C-101B-9397-08002B2CF9AE}" pid="34" name="FSC#FAKTCFG@15.1700:FileOwnerGroup">
    <vt:lpwstr/>
  </property>
  <property fmtid="{D5CDD505-2E9C-101B-9397-08002B2CF9AE}" pid="35" name="FSC#FAKTCFG@15.1700:FileFileRunTimeFrom">
    <vt:lpwstr/>
  </property>
  <property fmtid="{D5CDD505-2E9C-101B-9397-08002B2CF9AE}" pid="36" name="FSC#FAKTCFG@15.1700:FileFileRunTimeTill">
    <vt:lpwstr/>
  </property>
  <property fmtid="{D5CDD505-2E9C-101B-9397-08002B2CF9AE}" pid="37" name="FSC#FAKTCFG@15.1700:FileDocState">
    <vt:lpwstr/>
  </property>
  <property fmtid="{D5CDD505-2E9C-101B-9397-08002B2CF9AE}" pid="38" name="FSC#FAKTCFG@15.1700:FileBOState">
    <vt:lpwstr/>
  </property>
  <property fmtid="{D5CDD505-2E9C-101B-9397-08002B2CF9AE}" pid="39" name="FSC#FAKTCFG@15.1700:FileRelatedFiles">
    <vt:lpwstr/>
  </property>
  <property fmtid="{D5CDD505-2E9C-101B-9397-08002B2CF9AE}" pid="40" name="FSC#FAKTCFG@15.1700:FileTerms">
    <vt:lpwstr/>
  </property>
  <property fmtid="{D5CDD505-2E9C-101B-9397-08002B2CF9AE}" pid="41" name="FSC#FAKTCFG@15.1700:FileNotice">
    <vt:lpwstr/>
  </property>
  <property fmtid="{D5CDD505-2E9C-101B-9397-08002B2CF9AE}" pid="42" name="FSC#FAKTCFG@15.1700:FileOriginalFileType">
    <vt:lpwstr/>
  </property>
  <property fmtid="{D5CDD505-2E9C-101B-9397-08002B2CF9AE}" pid="43" name="FSC#FAKTCFG@15.1700:DocumentDocCat">
    <vt:lpwstr/>
  </property>
  <property fmtid="{D5CDD505-2E9C-101B-9397-08002B2CF9AE}" pid="44" name="FSC#FAKTCFG@15.1700:DecisionAndIncAttachments">
    <vt:lpwstr/>
  </property>
  <property fmtid="{D5CDD505-2E9C-101B-9397-08002B2CF9AE}" pid="45" name="FSC#FAKTCFG@15.1700:DocumentRelatedFiles">
    <vt:lpwstr/>
  </property>
  <property fmtid="{D5CDD505-2E9C-101B-9397-08002B2CF9AE}" pid="46" name="FSC#FAKTCFG@15.1700:Subject">
    <vt:lpwstr/>
  </property>
  <property fmtid="{D5CDD505-2E9C-101B-9397-08002B2CF9AE}" pid="47" name="FSC#FAKTCFG@15.1700:AttachmentCount">
    <vt:lpwstr>0</vt:lpwstr>
  </property>
  <property fmtid="{D5CDD505-2E9C-101B-9397-08002B2CF9AE}" pid="48" name="FSC#FAKTCFG@15.1700:CreatedBy">
    <vt:lpwstr/>
  </property>
  <property fmtid="{D5CDD505-2E9C-101B-9397-08002B2CF9AE}" pid="49" name="FSC#FAKTCFG@15.1700:CreatedBySurname">
    <vt:lpwstr/>
  </property>
  <property fmtid="{D5CDD505-2E9C-101B-9397-08002B2CF9AE}" pid="50" name="FSC#FAKTCFG@15.1700:CreatedByMail">
    <vt:lpwstr/>
  </property>
  <property fmtid="{D5CDD505-2E9C-101B-9397-08002B2CF9AE}" pid="51" name="FSC#FAKTCFG@15.1700:CreatedByCCMail">
    <vt:lpwstr/>
  </property>
  <property fmtid="{D5CDD505-2E9C-101B-9397-08002B2CF9AE}" pid="52" name="FSC#FAKTCFG@15.1700:CreatedByPhone">
    <vt:lpwstr/>
  </property>
  <property fmtid="{D5CDD505-2E9C-101B-9397-08002B2CF9AE}" pid="53" name="FSC#FAKTCFG@15.1700:CreatedByFax">
    <vt:lpwstr/>
  </property>
  <property fmtid="{D5CDD505-2E9C-101B-9397-08002B2CF9AE}" pid="54" name="FSC#FAKTCFG@15.1700:CreatedAt">
    <vt:lpwstr/>
  </property>
  <property fmtid="{D5CDD505-2E9C-101B-9397-08002B2CF9AE}" pid="55" name="FSC#FAKTCFG@15.1700:CreatedAtDE">
    <vt:lpwstr/>
  </property>
  <property fmtid="{D5CDD505-2E9C-101B-9397-08002B2CF9AE}" pid="56" name="FSC#FAKTCFG@15.1700:CreatedAtEN">
    <vt:lpwstr/>
  </property>
  <property fmtid="{D5CDD505-2E9C-101B-9397-08002B2CF9AE}" pid="57" name="FSC#FAKTCFG@15.1700:FirstFinalSignProcedure">
    <vt:lpwstr/>
  </property>
  <property fmtid="{D5CDD505-2E9C-101B-9397-08002B2CF9AE}" pid="58" name="FSC#FAKTCFG@15.1700:FirstFinalSignProcedureDate">
    <vt:lpwstr/>
  </property>
  <property fmtid="{D5CDD505-2E9C-101B-9397-08002B2CF9AE}" pid="59" name="FSC#FAKTCFG@15.1700:ProcedureType">
    <vt:lpwstr/>
  </property>
  <property fmtid="{D5CDD505-2E9C-101B-9397-08002B2CF9AE}" pid="60" name="FSC#FAKTCFG@15.1700:ProcedureGroup">
    <vt:lpwstr/>
  </property>
  <property fmtid="{D5CDD505-2E9C-101B-9397-08002B2CF9AE}" pid="61" name="FSC#FAKTCFG@15.1700:ProcedureAppointmentInternal">
    <vt:lpwstr/>
  </property>
  <property fmtid="{D5CDD505-2E9C-101B-9397-08002B2CF9AE}" pid="62" name="FSC#FAKTCFG@15.1700:ProcedureAppointmentExternal">
    <vt:lpwstr/>
  </property>
  <property fmtid="{D5CDD505-2E9C-101B-9397-08002B2CF9AE}" pid="63" name="FSC#FAKTCFG@15.1700:ProcedureRelatedFiles">
    <vt:lpwstr/>
  </property>
  <property fmtid="{D5CDD505-2E9C-101B-9397-08002B2CF9AE}" pid="64" name="FSC#FAKTCFG@15.1700:DocumentName">
    <vt:lpwstr/>
  </property>
  <property fmtid="{D5CDD505-2E9C-101B-9397-08002B2CF9AE}" pid="65" name="FSC#FAKTCFG@15.1700:DocumentFileReference">
    <vt:lpwstr/>
  </property>
  <property fmtid="{D5CDD505-2E9C-101B-9397-08002B2CF9AE}" pid="66" name="FSC#FAKTCFG@15.1700:DocumentShortDescription">
    <vt:lpwstr/>
  </property>
  <property fmtid="{D5CDD505-2E9C-101B-9397-08002B2CF9AE}" pid="67" name="FSC#FAKTCFG@15.1700:ProcedureName">
    <vt:lpwstr/>
  </property>
  <property fmtid="{D5CDD505-2E9C-101B-9397-08002B2CF9AE}" pid="68" name="FSC#FAKTCFG@15.1700:ProcedureFileReference">
    <vt:lpwstr/>
  </property>
  <property fmtid="{D5CDD505-2E9C-101B-9397-08002B2CF9AE}" pid="69" name="FSC#FAKTCFG@15.1700:ProcedureShortDescription">
    <vt:lpwstr/>
  </property>
  <property fmtid="{D5CDD505-2E9C-101B-9397-08002B2CF9AE}" pid="70" name="FSC#FAKTCFG@15.1700:SubjectAreaFileName">
    <vt:lpwstr/>
  </property>
  <property fmtid="{D5CDD505-2E9C-101B-9397-08002B2CF9AE}" pid="71" name="FSC#FAKTCFG@15.1700:SubjectAreaFileFileReference">
    <vt:lpwstr/>
  </property>
  <property fmtid="{D5CDD505-2E9C-101B-9397-08002B2CF9AE}" pid="72" name="FSC#FAKTCFG@15.1700:SubjectAreaFileShortDescription">
    <vt:lpwstr/>
  </property>
  <property fmtid="{D5CDD505-2E9C-101B-9397-08002B2CF9AE}" pid="73" name="FSC#FAKTCFG@15.1700:OEHead">
    <vt:lpwstr/>
  </property>
  <property fmtid="{D5CDD505-2E9C-101B-9397-08002B2CF9AE}" pid="74" name="FSC#FAKTCFG@15.1700:OEHeadPhone">
    <vt:lpwstr/>
  </property>
  <property fmtid="{D5CDD505-2E9C-101B-9397-08002B2CF9AE}" pid="75" name="FSC#FAKTCFG@15.1700:OEShortName">
    <vt:lpwstr/>
  </property>
  <property fmtid="{D5CDD505-2E9C-101B-9397-08002B2CF9AE}" pid="76" name="FSC#FAKTCFG@15.1700:OwnerSurname">
    <vt:lpwstr/>
  </property>
  <property fmtid="{D5CDD505-2E9C-101B-9397-08002B2CF9AE}" pid="77" name="FSC#FAKTCFG@15.1700:OwnerMail">
    <vt:lpwstr/>
  </property>
  <property fmtid="{D5CDD505-2E9C-101B-9397-08002B2CF9AE}" pid="78" name="FSC#FAKTCFG@15.1700:OwnerPhone">
    <vt:lpwstr/>
  </property>
  <property fmtid="{D5CDD505-2E9C-101B-9397-08002B2CF9AE}" pid="79" name="FSC#FAKTCFG@15.1700:OwnerFax">
    <vt:lpwstr/>
  </property>
  <property fmtid="{D5CDD505-2E9C-101B-9397-08002B2CF9AE}" pid="80" name="FSC#FAKTCFG@15.1700:HandoutList">
    <vt:lpwstr/>
  </property>
  <property fmtid="{D5CDD505-2E9C-101B-9397-08002B2CF9AE}" pid="81" name="FSC#FAKTCFG@15.1700:ProcResponsibleName">
    <vt:lpwstr/>
  </property>
  <property fmtid="{D5CDD505-2E9C-101B-9397-08002B2CF9AE}" pid="82" name="FSC#FAKTCFG@15.1700:ProcResponsiblePhone">
    <vt:lpwstr/>
  </property>
  <property fmtid="{D5CDD505-2E9C-101B-9397-08002B2CF9AE}" pid="83" name="FSC#FAKTCFG@15.1700:ProcResponsibleFax">
    <vt:lpwstr/>
  </property>
  <property fmtid="{D5CDD505-2E9C-101B-9397-08002B2CF9AE}" pid="84" name="FSC#FAKTCFG@15.1700:ProcResponsibleMail">
    <vt:lpwstr/>
  </property>
  <property fmtid="{D5CDD505-2E9C-101B-9397-08002B2CF9AE}" pid="85" name="FSC#FAKTCFG@15.1700:ProcResponsibleGroup">
    <vt:lpwstr/>
  </property>
  <property fmtid="{D5CDD505-2E9C-101B-9397-08002B2CF9AE}" pid="86" name="FSC#FAKTCFG@15.1700:ProcTypeOfAllocation">
    <vt:lpwstr/>
  </property>
  <property fmtid="{D5CDD505-2E9C-101B-9397-08002B2CF9AE}" pid="87" name="FSC#FAKTCFG@15.1700:ProcDeadlineParticipation">
    <vt:lpwstr/>
  </property>
  <property fmtid="{D5CDD505-2E9C-101B-9397-08002B2CF9AE}" pid="88" name="FSC#FAKTCFG@15.1700:ProcDeadlineForOffer">
    <vt:lpwstr/>
  </property>
  <property fmtid="{D5CDD505-2E9C-101B-9397-08002B2CF9AE}" pid="89" name="FSC#FAKTCFG@15.1700:ProcAcceptanceDeadline">
    <vt:lpwstr/>
  </property>
  <property fmtid="{D5CDD505-2E9C-101B-9397-08002B2CF9AE}" pid="90" name="FSC#FAKTCFG@15.1700:ProcAcceptanceDate">
    <vt:lpwstr/>
  </property>
  <property fmtid="{D5CDD505-2E9C-101B-9397-08002B2CF9AE}" pid="91" name="FSC#FAKTCFG@15.1700:ProcContractValue">
    <vt:lpwstr/>
  </property>
  <property fmtid="{D5CDD505-2E9C-101B-9397-08002B2CF9AE}" pid="92" name="FSC#FAKTCFG@15.1700:ProcGiantEquipmentPosNr">
    <vt:lpwstr/>
  </property>
  <property fmtid="{D5CDD505-2E9C-101B-9397-08002B2CF9AE}" pid="93" name="FSC#FAKTCFG@15.1700:ProcBanfNumber">
    <vt:lpwstr/>
  </property>
  <property fmtid="{D5CDD505-2E9C-101B-9397-08002B2CF9AE}" pid="94" name="FSC#FAKTCFG@15.1700:ProcPurchaseOrderNumber">
    <vt:lpwstr/>
  </property>
  <property fmtid="{D5CDD505-2E9C-101B-9397-08002B2CF9AE}" pid="95" name="FSC#FAKTCFG@15.1700:ProcRequestor">
    <vt:lpwstr/>
  </property>
  <property fmtid="{D5CDD505-2E9C-101B-9397-08002B2CF9AE}" pid="96" name="FSC#FAKTCFG@15.1700:DocTypeOfContract">
    <vt:lpwstr/>
  </property>
  <property fmtid="{D5CDD505-2E9C-101B-9397-08002B2CF9AE}" pid="97" name="FSC#FAKTCFG@15.1700:DocContractStart">
    <vt:lpwstr/>
  </property>
  <property fmtid="{D5CDD505-2E9C-101B-9397-08002B2CF9AE}" pid="98" name="FSC#FAKTCFG@15.1700:DocContractEndExists">
    <vt:lpwstr/>
  </property>
  <property fmtid="{D5CDD505-2E9C-101B-9397-08002B2CF9AE}" pid="99" name="FSC#FAKTCFG@15.1700:DocContractEnd">
    <vt:lpwstr/>
  </property>
  <property fmtid="{D5CDD505-2E9C-101B-9397-08002B2CF9AE}" pid="100" name="FSC#FAKTCFG@15.1700:DocTerminationDateExists">
    <vt:lpwstr/>
  </property>
  <property fmtid="{D5CDD505-2E9C-101B-9397-08002B2CF9AE}" pid="101" name="FSC#FAKTCFG@15.1700:DocTerminationDate">
    <vt:lpwstr/>
  </property>
  <property fmtid="{D5CDD505-2E9C-101B-9397-08002B2CF9AE}" pid="102" name="FSC#FAKTCFG@15.1700:DocExtensionOption">
    <vt:lpwstr/>
  </property>
  <property fmtid="{D5CDD505-2E9C-101B-9397-08002B2CF9AE}" pid="103" name="FSC#FAKTCFG@15.1700:IncomingDate">
    <vt:lpwstr/>
  </property>
  <property fmtid="{D5CDD505-2E9C-101B-9397-08002B2CF9AE}" pid="104" name="FSC#FAKTCFG@15.1700:LastIncomingLetterDate">
    <vt:lpwstr/>
  </property>
  <property fmtid="{D5CDD505-2E9C-101B-9397-08002B2CF9AE}" pid="105" name="FSC#FAKTCFG@15.1700:LastIncomingForeignNr">
    <vt:lpwstr/>
  </property>
  <property fmtid="{D5CDD505-2E9C-101B-9397-08002B2CF9AE}" pid="106" name="FSC#FAKTCFG@15.1700:1stAddrOrgname">
    <vt:lpwstr/>
  </property>
  <property fmtid="{D5CDD505-2E9C-101B-9397-08002B2CF9AE}" pid="107" name="FSC#FAKTCFG@15.1700:1stAddrOrgnameShort">
    <vt:lpwstr/>
  </property>
  <property fmtid="{D5CDD505-2E9C-101B-9397-08002B2CF9AE}" pid="108" name="FSC#FAKTCFG@15.1700:1stAddrOrgnameAlt">
    <vt:lpwstr/>
  </property>
  <property fmtid="{D5CDD505-2E9C-101B-9397-08002B2CF9AE}" pid="109" name="FSC#FAKTCFG@15.1700:1stAddrSubOrg">
    <vt:lpwstr/>
  </property>
  <property fmtid="{D5CDD505-2E9C-101B-9397-08002B2CF9AE}" pid="110" name="FSC#FAKTCFG@15.1700:1stAddrSubOrgShort">
    <vt:lpwstr/>
  </property>
  <property fmtid="{D5CDD505-2E9C-101B-9397-08002B2CF9AE}" pid="111" name="FSC#FAKTCFG@15.1700:1stAddrSalutation">
    <vt:lpwstr/>
  </property>
  <property fmtid="{D5CDD505-2E9C-101B-9397-08002B2CF9AE}" pid="112" name="FSC#FAKTCFG@15.1700:1stAddrTitle">
    <vt:lpwstr/>
  </property>
  <property fmtid="{D5CDD505-2E9C-101B-9397-08002B2CF9AE}" pid="113" name="FSC#FAKTCFG@15.1700:1stAddrFirstname">
    <vt:lpwstr/>
  </property>
  <property fmtid="{D5CDD505-2E9C-101B-9397-08002B2CF9AE}" pid="114" name="FSC#FAKTCFG@15.1700:1stAddrMiddlename">
    <vt:lpwstr/>
  </property>
  <property fmtid="{D5CDD505-2E9C-101B-9397-08002B2CF9AE}" pid="115" name="FSC#FAKTCFG@15.1700:1stAddrName">
    <vt:lpwstr/>
  </property>
  <property fmtid="{D5CDD505-2E9C-101B-9397-08002B2CF9AE}" pid="116" name="FSC#FAKTCFG@15.1700:1stAddrDivision">
    <vt:lpwstr/>
  </property>
  <property fmtid="{D5CDD505-2E9C-101B-9397-08002B2CF9AE}" pid="117" name="FSC#FAKTCFG@15.1700:1stAddrStreet">
    <vt:lpwstr/>
  </property>
  <property fmtid="{D5CDD505-2E9C-101B-9397-08002B2CF9AE}" pid="118" name="FSC#FAKTCFG@15.1700:1stAddrZIPCode">
    <vt:lpwstr/>
  </property>
  <property fmtid="{D5CDD505-2E9C-101B-9397-08002B2CF9AE}" pid="119" name="FSC#FAKTCFG@15.1700:1stAddrCity">
    <vt:lpwstr/>
  </property>
  <property fmtid="{D5CDD505-2E9C-101B-9397-08002B2CF9AE}" pid="120" name="FSC#FAKTCFG@15.1700:1stAddrState">
    <vt:lpwstr/>
  </property>
  <property fmtid="{D5CDD505-2E9C-101B-9397-08002B2CF9AE}" pid="121" name="FSC#FAKTCFG@15.1700:1stAddrCountry">
    <vt:lpwstr/>
  </property>
  <property fmtid="{D5CDD505-2E9C-101B-9397-08002B2CF9AE}" pid="122" name="FSC#FAKTCFG@15.1700:1stAddrCountryEnglish">
    <vt:lpwstr/>
  </property>
  <property fmtid="{D5CDD505-2E9C-101B-9397-08002B2CF9AE}" pid="123" name="FSC#FAKTCFG@15.1700:1stAddrEmail">
    <vt:lpwstr/>
  </property>
  <property fmtid="{D5CDD505-2E9C-101B-9397-08002B2CF9AE}" pid="124" name="FSC#FAKTCFG@15.1700:1stAddrTelephone">
    <vt:lpwstr/>
  </property>
  <property fmtid="{D5CDD505-2E9C-101B-9397-08002B2CF9AE}" pid="125" name="FSC#FAKTCFG@15.1700:1stAddrAddition">
    <vt:lpwstr/>
  </property>
  <property fmtid="{D5CDD505-2E9C-101B-9397-08002B2CF9AE}" pid="126" name="FSC#FAKTCFG@15.1700:1stAddrNote">
    <vt:lpwstr/>
  </property>
  <property fmtid="{D5CDD505-2E9C-101B-9397-08002B2CF9AE}" pid="127" name="FSC#FAKTCFG@15.1700:1stAddrContactLanguage">
    <vt:lpwstr/>
  </property>
  <property fmtid="{D5CDD505-2E9C-101B-9397-08002B2CF9AE}" pid="128" name="FSC#FAKTCFG@15.1700:1stAddrAccountGroup">
    <vt:lpwstr/>
  </property>
  <property fmtid="{D5CDD505-2E9C-101B-9397-08002B2CF9AE}" pid="129" name="FSC#FAKTCFG@15.1700:ForeignNrFirstIncoming">
    <vt:lpwstr/>
  </property>
  <property fmtid="{D5CDD505-2E9C-101B-9397-08002B2CF9AE}" pid="130" name="FSC#FAKTCFG@15.1700:AdmissionDataFileCertificateOwner">
    <vt:lpwstr/>
  </property>
  <property fmtid="{D5CDD505-2E9C-101B-9397-08002B2CF9AE}" pid="131" name="FSC#FAKTCFG@15.1700:AdmissionDataFileCertificationSubject">
    <vt:lpwstr/>
  </property>
  <property fmtid="{D5CDD505-2E9C-101B-9397-08002B2CF9AE}" pid="132" name="FSC#FAKTCFG@15.1700:AdmissionDataFileCertificationAddSubject">
    <vt:lpwstr/>
  </property>
  <property fmtid="{D5CDD505-2E9C-101B-9397-08002B2CF9AE}" pid="133" name="FSC#FAKTCFG@15.1700:AdmissionDataFileOrderType">
    <vt:lpwstr/>
  </property>
  <property fmtid="{D5CDD505-2E9C-101B-9397-08002B2CF9AE}" pid="134" name="FSC#FAKTCFG@15.1700:AdmissionDataFileCertificateValidTime">
    <vt:lpwstr/>
  </property>
  <property fmtid="{D5CDD505-2E9C-101B-9397-08002B2CF9AE}" pid="135" name="FSC#FAKTCFG@15.1700:AdmissionDataFileCertificateReference">
    <vt:lpwstr/>
  </property>
  <property fmtid="{D5CDD505-2E9C-101B-9397-08002B2CF9AE}" pid="136" name="FSC#FAKTCFG@15.1700:AdmissionDataFileSourceCertificate">
    <vt:lpwstr/>
  </property>
  <property fmtid="{D5CDD505-2E9C-101B-9397-08002B2CF9AE}" pid="137" name="FSC#FAKTCFG@15.1700:AdmissionDataFileCertificateGranted">
    <vt:lpwstr/>
  </property>
  <property fmtid="{D5CDD505-2E9C-101B-9397-08002B2CF9AE}" pid="138" name="FSC#FAKTCFG@15.1700:AdmissionDataFileCertifiedSince">
    <vt:lpwstr/>
  </property>
  <property fmtid="{D5CDD505-2E9C-101B-9397-08002B2CF9AE}" pid="139" name="FSC#FAKTCFG@15.1700:AdmissionDataFileCertifiedUntil">
    <vt:lpwstr/>
  </property>
  <property fmtid="{D5CDD505-2E9C-101B-9397-08002B2CF9AE}" pid="140" name="FSC#FAKTCFG@15.1700:AdmissionDataProcProcessingState">
    <vt:lpwstr/>
  </property>
  <property fmtid="{D5CDD505-2E9C-101B-9397-08002B2CF9AE}" pid="141" name="FSC#FAKTCFG@15.1700:AdmissionDataProcSAPNumber">
    <vt:lpwstr/>
  </property>
  <property fmtid="{D5CDD505-2E9C-101B-9397-08002B2CF9AE}" pid="142" name="FSC#FAKTCFG@15.1700:AdmissionDataProcInternalOrderNumber">
    <vt:lpwstr/>
  </property>
  <property fmtid="{D5CDD505-2E9C-101B-9397-08002B2CF9AE}" pid="143" name="FSC#FAKTCFG@15.1700:AdmissionDataProcOrderIncomingDate">
    <vt:lpwstr/>
  </property>
  <property fmtid="{D5CDD505-2E9C-101B-9397-08002B2CF9AE}" pid="144" name="FSC#FAKTCFG@15.1700:AdmissionDataProcEditableSince">
    <vt:lpwstr/>
  </property>
  <property fmtid="{D5CDD505-2E9C-101B-9397-08002B2CF9AE}" pid="145" name="FSC#FAKTCFG@15.1700:AdmissionDataProcEvaluator">
    <vt:lpwstr/>
  </property>
  <property fmtid="{D5CDD505-2E9C-101B-9397-08002B2CF9AE}" pid="146" name="FSC#FAKTCFG@15.1700:AdmissionDataProcEvaluationDate">
    <vt:lpwstr/>
  </property>
  <property fmtid="{D5CDD505-2E9C-101B-9397-08002B2CF9AE}" pid="147" name="FSC#FAKTCFG@15.1700:AdmissionDataProcAuditor">
    <vt:lpwstr/>
  </property>
  <property fmtid="{D5CDD505-2E9C-101B-9397-08002B2CF9AE}" pid="148" name="FSC#FAKTCFG@15.1700:AdmissionDataProcEvaluationResult">
    <vt:lpwstr/>
  </property>
  <property fmtid="{D5CDD505-2E9C-101B-9397-08002B2CF9AE}" pid="149" name="FSC#FAKTCFG@15.1700:AdmissionDataProcCertificator">
    <vt:lpwstr/>
  </property>
  <property fmtid="{D5CDD505-2E9C-101B-9397-08002B2CF9AE}" pid="150" name="FSC#FAKTCFG@15.1700:AdmissionDataProcCertificationDecisionDate">
    <vt:lpwstr/>
  </property>
  <property fmtid="{D5CDD505-2E9C-101B-9397-08002B2CF9AE}" pid="151" name="FSC#FAKTCFG@15.1700:AdmissionDataProcCertificationResult">
    <vt:lpwstr/>
  </property>
  <property fmtid="{D5CDD505-2E9C-101B-9397-08002B2CF9AE}" pid="152" name="FSC#FAKTCFG@15.1700:AdmissionDataProcRevisionNumber">
    <vt:lpwstr/>
  </property>
  <property fmtid="{D5CDD505-2E9C-101B-9397-08002B2CF9AE}" pid="153" name="FSC#FAKTCFG@15.1700:AdmissionDataProcCertificateIssuedAt">
    <vt:lpwstr/>
  </property>
  <property fmtid="{D5CDD505-2E9C-101B-9397-08002B2CF9AE}" pid="154" name="FSC#FAKTCFG@15.1700:AdmissionDataProcCertificateValidFrom">
    <vt:lpwstr/>
  </property>
  <property fmtid="{D5CDD505-2E9C-101B-9397-08002B2CF9AE}" pid="155" name="FSC#FAKTCFG@15.1700:AdmissionDataProcCertificateValidTo">
    <vt:lpwstr/>
  </property>
  <property fmtid="{D5CDD505-2E9C-101B-9397-08002B2CF9AE}" pid="156" name="FSC#FAKTCFG@15.1700:AdmissionDataProcReferencedReport">
    <vt:lpwstr/>
  </property>
  <property fmtid="{D5CDD505-2E9C-101B-9397-08002B2CF9AE}" pid="157" name="FSC#COOELAK@1.1001:Subject">
    <vt:lpwstr/>
  </property>
  <property fmtid="{D5CDD505-2E9C-101B-9397-08002B2CF9AE}" pid="158" name="FSC#COOELAK@1.1001:FileReference">
    <vt:lpwstr/>
  </property>
  <property fmtid="{D5CDD505-2E9C-101B-9397-08002B2CF9AE}" pid="159" name="FSC#COOELAK@1.1001:FileRefYear">
    <vt:lpwstr/>
  </property>
  <property fmtid="{D5CDD505-2E9C-101B-9397-08002B2CF9AE}" pid="160" name="FSC#COOELAK@1.1001:FileRefOrdinal">
    <vt:lpwstr/>
  </property>
  <property fmtid="{D5CDD505-2E9C-101B-9397-08002B2CF9AE}" pid="161" name="FSC#COOELAK@1.1001:FileRefOU">
    <vt:lpwstr/>
  </property>
  <property fmtid="{D5CDD505-2E9C-101B-9397-08002B2CF9AE}" pid="162" name="FSC#COOELAK@1.1001:Organization">
    <vt:lpwstr/>
  </property>
  <property fmtid="{D5CDD505-2E9C-101B-9397-08002B2CF9AE}" pid="163" name="FSC#COOELAK@1.1001:Owner">
    <vt:lpwstr>Pinnen, Patricia (nicht freigegeben)</vt:lpwstr>
  </property>
  <property fmtid="{D5CDD505-2E9C-101B-9397-08002B2CF9AE}" pid="164" name="FSC#COOELAK@1.1001:OwnerExtension">
    <vt:lpwstr/>
  </property>
  <property fmtid="{D5CDD505-2E9C-101B-9397-08002B2CF9AE}" pid="165" name="FSC#COOELAK@1.1001:OwnerFaxExtension">
    <vt:lpwstr/>
  </property>
  <property fmtid="{D5CDD505-2E9C-101B-9397-08002B2CF9AE}" pid="166" name="FSC#COOELAK@1.1001:DispatchedBy">
    <vt:lpwstr/>
  </property>
  <property fmtid="{D5CDD505-2E9C-101B-9397-08002B2CF9AE}" pid="167" name="FSC#COOELAK@1.1001:DispatchedAt">
    <vt:lpwstr/>
  </property>
  <property fmtid="{D5CDD505-2E9C-101B-9397-08002B2CF9AE}" pid="168" name="FSC#COOELAK@1.1001:ApprovedBy">
    <vt:lpwstr/>
  </property>
  <property fmtid="{D5CDD505-2E9C-101B-9397-08002B2CF9AE}" pid="169" name="FSC#COOELAK@1.1001:ApprovedAt">
    <vt:lpwstr/>
  </property>
  <property fmtid="{D5CDD505-2E9C-101B-9397-08002B2CF9AE}" pid="170" name="FSC#COOELAK@1.1001:Department">
    <vt:lpwstr>T5 (Organ- und Gewebespende, Blutspende)</vt:lpwstr>
  </property>
  <property fmtid="{D5CDD505-2E9C-101B-9397-08002B2CF9AE}" pid="171" name="FSC#COOELAK@1.1001:CreatedAt">
    <vt:lpwstr>07.03.2026</vt:lpwstr>
  </property>
  <property fmtid="{D5CDD505-2E9C-101B-9397-08002B2CF9AE}" pid="172" name="FSC#COOELAK@1.1001:OU">
    <vt:lpwstr>T5 (Organ- und Gewebespende, Blutspende)</vt:lpwstr>
  </property>
  <property fmtid="{D5CDD505-2E9C-101B-9397-08002B2CF9AE}" pid="173" name="FSC#COOELAK@1.1001:Priority">
    <vt:lpwstr> ()</vt:lpwstr>
  </property>
  <property fmtid="{D5CDD505-2E9C-101B-9397-08002B2CF9AE}" pid="174" name="FSC#COOELAK@1.1001:ObjBarCode">
    <vt:lpwstr>*COO.2310.100.2.1684195*</vt:lpwstr>
  </property>
  <property fmtid="{D5CDD505-2E9C-101B-9397-08002B2CF9AE}" pid="175" name="FSC#COOELAK@1.1001:RefBarCode">
    <vt:lpwstr/>
  </property>
  <property fmtid="{D5CDD505-2E9C-101B-9397-08002B2CF9AE}" pid="176" name="FSC#COOELAK@1.1001:FileRefBarCode">
    <vt:lpwstr>**</vt:lpwstr>
  </property>
  <property fmtid="{D5CDD505-2E9C-101B-9397-08002B2CF9AE}" pid="177" name="FSC#COOELAK@1.1001:ExternalRef">
    <vt:lpwstr/>
  </property>
  <property fmtid="{D5CDD505-2E9C-101B-9397-08002B2CF9AE}" pid="178" name="FSC#COOELAK@1.1001:IncomingNumber">
    <vt:lpwstr/>
  </property>
  <property fmtid="{D5CDD505-2E9C-101B-9397-08002B2CF9AE}" pid="179" name="FSC#COOELAK@1.1001:IncomingSubject">
    <vt:lpwstr/>
  </property>
  <property fmtid="{D5CDD505-2E9C-101B-9397-08002B2CF9AE}" pid="180" name="FSC#COOELAK@1.1001:ProcessResponsible">
    <vt:lpwstr/>
  </property>
  <property fmtid="{D5CDD505-2E9C-101B-9397-08002B2CF9AE}" pid="181" name="FSC#COOELAK@1.1001:ProcessResponsiblePhone">
    <vt:lpwstr/>
  </property>
  <property fmtid="{D5CDD505-2E9C-101B-9397-08002B2CF9AE}" pid="182" name="FSC#COOELAK@1.1001:ProcessResponsibleMail">
    <vt:lpwstr/>
  </property>
  <property fmtid="{D5CDD505-2E9C-101B-9397-08002B2CF9AE}" pid="183" name="FSC#COOELAK@1.1001:ProcessResponsibleFax">
    <vt:lpwstr/>
  </property>
  <property fmtid="{D5CDD505-2E9C-101B-9397-08002B2CF9AE}" pid="184" name="FSC#COOELAK@1.1001:ApproverFirstName">
    <vt:lpwstr/>
  </property>
  <property fmtid="{D5CDD505-2E9C-101B-9397-08002B2CF9AE}" pid="185" name="FSC#COOELAK@1.1001:ApproverSurName">
    <vt:lpwstr/>
  </property>
  <property fmtid="{D5CDD505-2E9C-101B-9397-08002B2CF9AE}" pid="186" name="FSC#COOELAK@1.1001:ApproverTitle">
    <vt:lpwstr/>
  </property>
  <property fmtid="{D5CDD505-2E9C-101B-9397-08002B2CF9AE}" pid="187" name="FSC#COOELAK@1.1001:ExternalDate">
    <vt:lpwstr/>
  </property>
  <property fmtid="{D5CDD505-2E9C-101B-9397-08002B2CF9AE}" pid="188" name="FSC#COOELAK@1.1001:SettlementApprovedAt">
    <vt:lpwstr/>
  </property>
  <property fmtid="{D5CDD505-2E9C-101B-9397-08002B2CF9AE}" pid="189" name="FSC#COOELAK@1.1001:BaseNumber">
    <vt:lpwstr/>
  </property>
  <property fmtid="{D5CDD505-2E9C-101B-9397-08002B2CF9AE}" pid="190" name="FSC#COOELAK@1.1001:CurrentUserRolePos">
    <vt:lpwstr>Bearbeiter/in</vt:lpwstr>
  </property>
  <property fmtid="{D5CDD505-2E9C-101B-9397-08002B2CF9AE}" pid="191" name="FSC#COOELAK@1.1001:CurrentUserEmail">
    <vt:lpwstr>Daniela.watzke@bzga.de</vt:lpwstr>
  </property>
  <property fmtid="{D5CDD505-2E9C-101B-9397-08002B2CF9AE}" pid="192" name="FSC#ELAKGOV@1.1001:PersonalSubjGender">
    <vt:lpwstr/>
  </property>
  <property fmtid="{D5CDD505-2E9C-101B-9397-08002B2CF9AE}" pid="193" name="FSC#ELAKGOV@1.1001:PersonalSubjFirstName">
    <vt:lpwstr/>
  </property>
  <property fmtid="{D5CDD505-2E9C-101B-9397-08002B2CF9AE}" pid="194" name="FSC#ELAKGOV@1.1001:PersonalSubjSurName">
    <vt:lpwstr/>
  </property>
  <property fmtid="{D5CDD505-2E9C-101B-9397-08002B2CF9AE}" pid="195" name="FSC#ELAKGOV@1.1001:PersonalSubjSalutation">
    <vt:lpwstr/>
  </property>
  <property fmtid="{D5CDD505-2E9C-101B-9397-08002B2CF9AE}" pid="196" name="FSC#ELAKGOV@1.1001:PersonalSubjAddress">
    <vt:lpwstr/>
  </property>
  <property fmtid="{D5CDD505-2E9C-101B-9397-08002B2CF9AE}" pid="197" name="FSC#ATSTATECFG@1.1001:Office">
    <vt:lpwstr/>
  </property>
  <property fmtid="{D5CDD505-2E9C-101B-9397-08002B2CF9AE}" pid="198" name="FSC#ATSTATECFG@1.1001:Agent">
    <vt:lpwstr/>
  </property>
  <property fmtid="{D5CDD505-2E9C-101B-9397-08002B2CF9AE}" pid="199" name="FSC#ATSTATECFG@1.1001:AgentPhone">
    <vt:lpwstr/>
  </property>
  <property fmtid="{D5CDD505-2E9C-101B-9397-08002B2CF9AE}" pid="200" name="FSC#ATSTATECFG@1.1001:DepartmentFax">
    <vt:lpwstr/>
  </property>
  <property fmtid="{D5CDD505-2E9C-101B-9397-08002B2CF9AE}" pid="201" name="FSC#ATSTATECFG@1.1001:DepartmentEmail">
    <vt:lpwstr/>
  </property>
  <property fmtid="{D5CDD505-2E9C-101B-9397-08002B2CF9AE}" pid="202" name="FSC#ATSTATECFG@1.1001:SubfileDate">
    <vt:lpwstr/>
  </property>
  <property fmtid="{D5CDD505-2E9C-101B-9397-08002B2CF9AE}" pid="203" name="FSC#ATSTATECFG@1.1001:SubfileSubject">
    <vt:lpwstr/>
  </property>
  <property fmtid="{D5CDD505-2E9C-101B-9397-08002B2CF9AE}" pid="204" name="FSC#ATSTATECFG@1.1001:DepartmentZipCode">
    <vt:lpwstr/>
  </property>
  <property fmtid="{D5CDD505-2E9C-101B-9397-08002B2CF9AE}" pid="205" name="FSC#ATSTATECFG@1.1001:DepartmentCountry">
    <vt:lpwstr/>
  </property>
  <property fmtid="{D5CDD505-2E9C-101B-9397-08002B2CF9AE}" pid="206" name="FSC#ATSTATECFG@1.1001:DepartmentCity">
    <vt:lpwstr/>
  </property>
  <property fmtid="{D5CDD505-2E9C-101B-9397-08002B2CF9AE}" pid="207" name="FSC#ATSTATECFG@1.1001:DepartmentStreet">
    <vt:lpwstr/>
  </property>
  <property fmtid="{D5CDD505-2E9C-101B-9397-08002B2CF9AE}" pid="208" name="FSC#ATSTATECFG@1.1001:DepartmentDVR">
    <vt:lpwstr/>
  </property>
  <property fmtid="{D5CDD505-2E9C-101B-9397-08002B2CF9AE}" pid="209" name="FSC#ATSTATECFG@1.1001:DepartmentUID">
    <vt:lpwstr/>
  </property>
  <property fmtid="{D5CDD505-2E9C-101B-9397-08002B2CF9AE}" pid="210" name="FSC#ATSTATECFG@1.1001:SubfileReference">
    <vt:lpwstr/>
  </property>
  <property fmtid="{D5CDD505-2E9C-101B-9397-08002B2CF9AE}" pid="211" name="FSC#ATSTATECFG@1.1001:Clause">
    <vt:lpwstr/>
  </property>
  <property fmtid="{D5CDD505-2E9C-101B-9397-08002B2CF9AE}" pid="212" name="FSC#ATSTATECFG@1.1001:ApprovedSignature">
    <vt:lpwstr/>
  </property>
  <property fmtid="{D5CDD505-2E9C-101B-9397-08002B2CF9AE}" pid="213" name="FSC#ATSTATECFG@1.1001:BankAccount">
    <vt:lpwstr/>
  </property>
  <property fmtid="{D5CDD505-2E9C-101B-9397-08002B2CF9AE}" pid="214" name="FSC#ATSTATECFG@1.1001:BankAccountOwner">
    <vt:lpwstr/>
  </property>
  <property fmtid="{D5CDD505-2E9C-101B-9397-08002B2CF9AE}" pid="215" name="FSC#ATSTATECFG@1.1001:BankInstitute">
    <vt:lpwstr/>
  </property>
  <property fmtid="{D5CDD505-2E9C-101B-9397-08002B2CF9AE}" pid="216" name="FSC#ATSTATECFG@1.1001:BankAccountID">
    <vt:lpwstr/>
  </property>
  <property fmtid="{D5CDD505-2E9C-101B-9397-08002B2CF9AE}" pid="217" name="FSC#ATSTATECFG@1.1001:BankAccountIBAN">
    <vt:lpwstr/>
  </property>
  <property fmtid="{D5CDD505-2E9C-101B-9397-08002B2CF9AE}" pid="218" name="FSC#ATSTATECFG@1.1001:BankAccountBIC">
    <vt:lpwstr/>
  </property>
  <property fmtid="{D5CDD505-2E9C-101B-9397-08002B2CF9AE}" pid="219" name="FSC#ATSTATECFG@1.1001:BankName">
    <vt:lpwstr/>
  </property>
  <property fmtid="{D5CDD505-2E9C-101B-9397-08002B2CF9AE}" pid="220" name="FSC#COOELAK@1.1001:ObjectAddressees">
    <vt:lpwstr/>
  </property>
  <property fmtid="{D5CDD505-2E9C-101B-9397-08002B2CF9AE}" pid="221" name="FSC#COOELAK@1.1001:replyreference">
    <vt:lpwstr/>
  </property>
  <property fmtid="{D5CDD505-2E9C-101B-9397-08002B2CF9AE}" pid="222" name="FSC#FSCGOVDE@1.1001:FileRefOUEmail">
    <vt:lpwstr/>
  </property>
  <property fmtid="{D5CDD505-2E9C-101B-9397-08002B2CF9AE}" pid="223" name="FSC#FSCGOVDE@1.1001:ProcedureReference">
    <vt:lpwstr/>
  </property>
  <property fmtid="{D5CDD505-2E9C-101B-9397-08002B2CF9AE}" pid="224" name="FSC#FSCGOVDE@1.1001:FileSubject">
    <vt:lpwstr/>
  </property>
  <property fmtid="{D5CDD505-2E9C-101B-9397-08002B2CF9AE}" pid="225" name="FSC#FSCGOVDE@1.1001:ProcedureSubject">
    <vt:lpwstr/>
  </property>
  <property fmtid="{D5CDD505-2E9C-101B-9397-08002B2CF9AE}" pid="226" name="FSC#FSCGOVDE@1.1001:SignFinalVersionBy">
    <vt:lpwstr/>
  </property>
  <property fmtid="{D5CDD505-2E9C-101B-9397-08002B2CF9AE}" pid="227" name="FSC#FSCGOVDE@1.1001:SignFinalVersionAt">
    <vt:lpwstr/>
  </property>
  <property fmtid="{D5CDD505-2E9C-101B-9397-08002B2CF9AE}" pid="228" name="FSC#FSCGOVDE@1.1001:ProcedureRefBarCode">
    <vt:lpwstr/>
  </property>
  <property fmtid="{D5CDD505-2E9C-101B-9397-08002B2CF9AE}" pid="229" name="FSC#FSCGOVDE@1.1001:FileAddSubj">
    <vt:lpwstr/>
  </property>
  <property fmtid="{D5CDD505-2E9C-101B-9397-08002B2CF9AE}" pid="230" name="FSC#FSCGOVDE@1.1001:DocumentSubj">
    <vt:lpwstr/>
  </property>
  <property fmtid="{D5CDD505-2E9C-101B-9397-08002B2CF9AE}" pid="231" name="FSC#FSCGOVDE@1.1001:FileRel">
    <vt:lpwstr/>
  </property>
  <property fmtid="{D5CDD505-2E9C-101B-9397-08002B2CF9AE}" pid="232" name="FSC#DEPRECONFIG@15.1001:DocumentTitle">
    <vt:lpwstr/>
  </property>
  <property fmtid="{D5CDD505-2E9C-101B-9397-08002B2CF9AE}" pid="233" name="FSC#DEPRECONFIG@15.1001:ProcedureTitle">
    <vt:lpwstr/>
  </property>
  <property fmtid="{D5CDD505-2E9C-101B-9397-08002B2CF9AE}" pid="234" name="FSC#DEPRECONFIG@15.1001:AuthorTitle">
    <vt:lpwstr>Dr.</vt:lpwstr>
  </property>
  <property fmtid="{D5CDD505-2E9C-101B-9397-08002B2CF9AE}" pid="235" name="FSC#DEPRECONFIG@15.1001:AuthorSalution">
    <vt:lpwstr/>
  </property>
  <property fmtid="{D5CDD505-2E9C-101B-9397-08002B2CF9AE}" pid="236" name="FSC#DEPRECONFIG@15.1001:AuthorName">
    <vt:lpwstr>Daniela Watzke</vt:lpwstr>
  </property>
  <property fmtid="{D5CDD505-2E9C-101B-9397-08002B2CF9AE}" pid="237" name="FSC#DEPRECONFIG@15.1001:AuthorMail">
    <vt:lpwstr>Daniela.watzke@bzga.de</vt:lpwstr>
  </property>
  <property fmtid="{D5CDD505-2E9C-101B-9397-08002B2CF9AE}" pid="238" name="FSC#DEPRECONFIG@15.1001:AuthorTelephone">
    <vt:lpwstr/>
  </property>
  <property fmtid="{D5CDD505-2E9C-101B-9397-08002B2CF9AE}" pid="239" name="FSC#DEPRECONFIG@15.1001:AuthorFax">
    <vt:lpwstr/>
  </property>
  <property fmtid="{D5CDD505-2E9C-101B-9397-08002B2CF9AE}" pid="240" name="FSC#DEPRECONFIG@15.1001:AuthorOE">
    <vt:lpwstr>T5 (Organ- und Gewebespende, Blutspende)</vt:lpwstr>
  </property>
  <property fmtid="{D5CDD505-2E9C-101B-9397-08002B2CF9AE}" pid="241" name="FSC#COOSYSTEM@1.1:Container">
    <vt:lpwstr>COO.2310.100.2.1684195</vt:lpwstr>
  </property>
  <property fmtid="{D5CDD505-2E9C-101B-9397-08002B2CF9AE}" pid="242" name="FSC#FSCFOLIO@1.1001:docpropproject">
    <vt:lpwstr/>
  </property>
</Properties>
</file>